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462"/>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EB17C15-ABF8-4D4A-B4B3-470258D35986}" type="datetimeFigureOut">
              <a:rPr lang="zh-TW" altLang="en-US" smtClean="0"/>
              <a:pPr/>
              <a:t>2019/3/28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04FF44-F607-4038-B719-B24FB993DD0A}"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EB17C15-ABF8-4D4A-B4B3-470258D35986}" type="datetimeFigureOut">
              <a:rPr lang="zh-TW" altLang="en-US" smtClean="0"/>
              <a:pPr/>
              <a:t>2019/3/28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04FF44-F607-4038-B719-B24FB993DD0A}"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EB17C15-ABF8-4D4A-B4B3-470258D35986}" type="datetimeFigureOut">
              <a:rPr lang="zh-TW" altLang="en-US" smtClean="0"/>
              <a:pPr/>
              <a:t>2019/3/28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04FF44-F607-4038-B719-B24FB993DD0A}"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EB17C15-ABF8-4D4A-B4B3-470258D35986}" type="datetimeFigureOut">
              <a:rPr lang="zh-TW" altLang="en-US" smtClean="0"/>
              <a:pPr/>
              <a:t>2019/3/28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04FF44-F607-4038-B719-B24FB993DD0A}"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EB17C15-ABF8-4D4A-B4B3-470258D35986}" type="datetimeFigureOut">
              <a:rPr lang="zh-TW" altLang="en-US" smtClean="0"/>
              <a:pPr/>
              <a:t>2019/3/28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C04FF44-F607-4038-B719-B24FB993DD0A}"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EB17C15-ABF8-4D4A-B4B3-470258D35986}" type="datetimeFigureOut">
              <a:rPr lang="zh-TW" altLang="en-US" smtClean="0"/>
              <a:pPr/>
              <a:t>2019/3/28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C04FF44-F607-4038-B719-B24FB993DD0A}"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EB17C15-ABF8-4D4A-B4B3-470258D35986}" type="datetimeFigureOut">
              <a:rPr lang="zh-TW" altLang="en-US" smtClean="0"/>
              <a:pPr/>
              <a:t>2019/3/28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C04FF44-F607-4038-B719-B24FB993DD0A}"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EB17C15-ABF8-4D4A-B4B3-470258D35986}" type="datetimeFigureOut">
              <a:rPr lang="zh-TW" altLang="en-US" smtClean="0"/>
              <a:pPr/>
              <a:t>2019/3/28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C04FF44-F607-4038-B719-B24FB993DD0A}"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EB17C15-ABF8-4D4A-B4B3-470258D35986}" type="datetimeFigureOut">
              <a:rPr lang="zh-TW" altLang="en-US" smtClean="0"/>
              <a:pPr/>
              <a:t>2019/3/28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C04FF44-F607-4038-B719-B24FB993DD0A}"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EB17C15-ABF8-4D4A-B4B3-470258D35986}" type="datetimeFigureOut">
              <a:rPr lang="zh-TW" altLang="en-US" smtClean="0"/>
              <a:pPr/>
              <a:t>2019/3/28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C04FF44-F607-4038-B719-B24FB993DD0A}"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EB17C15-ABF8-4D4A-B4B3-470258D35986}" type="datetimeFigureOut">
              <a:rPr lang="zh-TW" altLang="en-US" smtClean="0"/>
              <a:pPr/>
              <a:t>2019/3/28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C04FF44-F607-4038-B719-B24FB993DD0A}"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9000"/>
            <a:lum/>
          </a:blip>
          <a:srcRect/>
          <a:stretch>
            <a:fillRect l="-27000" r="-27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17C15-ABF8-4D4A-B4B3-470258D35986}" type="datetimeFigureOut">
              <a:rPr lang="zh-TW" altLang="en-US" smtClean="0"/>
              <a:pPr/>
              <a:t>2019/3/28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4FF44-F607-4038-B719-B24FB993DD0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udn.com/news/story/7879/3632857" TargetMode="External"/><Relationship Id="rId3" Type="http://schemas.openxmlformats.org/officeDocument/2006/relationships/hyperlink" Target="http://www.commonhealth.com.tw/blog/blogTopic.action?nid=2120" TargetMode="External"/><Relationship Id="rId7" Type="http://schemas.openxmlformats.org/officeDocument/2006/relationships/hyperlink" Target="https://tw.appledaily.com/headline/daily/20181104/38170718/" TargetMode="External"/><Relationship Id="rId2" Type="http://schemas.openxmlformats.org/officeDocument/2006/relationships/hyperlink" Target="https://chunting.me/age-specific-cardiac-arrest/" TargetMode="External"/><Relationship Id="rId1" Type="http://schemas.openxmlformats.org/officeDocument/2006/relationships/slideLayout" Target="../slideLayouts/slideLayout2.xml"/><Relationship Id="rId6" Type="http://schemas.openxmlformats.org/officeDocument/2006/relationships/hyperlink" Target="https://udn.com/news/story/7879/3463369" TargetMode="External"/><Relationship Id="rId5" Type="http://schemas.openxmlformats.org/officeDocument/2006/relationships/hyperlink" Target="https://tw.appledaily.com/headline/daily/20160801/37330839/" TargetMode="External"/><Relationship Id="rId4" Type="http://schemas.openxmlformats.org/officeDocument/2006/relationships/hyperlink" Target="https://www.chinatimes.com/newspapers/20160801000439-260106?chdt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news.tvbs.com.tw/entertainment/706542" TargetMode="External"/><Relationship Id="rId2" Type="http://schemas.openxmlformats.org/officeDocument/2006/relationships/hyperlink" Target="https://www.peopo.org/news/390367" TargetMode="External"/><Relationship Id="rId1" Type="http://schemas.openxmlformats.org/officeDocument/2006/relationships/slideLayout" Target="../slideLayouts/slideLayout2.xml"/><Relationship Id="rId5" Type="http://schemas.openxmlformats.org/officeDocument/2006/relationships/hyperlink" Target="https://health.ettoday.net/news/1171561" TargetMode="External"/><Relationship Id="rId4" Type="http://schemas.openxmlformats.org/officeDocument/2006/relationships/hyperlink" Target="https://www.sa.gov.t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6000" dirty="0" smtClean="0">
                <a:latin typeface="王漢宗波卡體一空陰" pitchFamily="18" charset="-120"/>
                <a:ea typeface="王漢宗波卡體一空陰" pitchFamily="18" charset="-120"/>
              </a:rPr>
              <a:t>機關安全維護宣導</a:t>
            </a:r>
            <a:endParaRPr lang="zh-TW" altLang="en-US" sz="6000" dirty="0">
              <a:latin typeface="王漢宗波卡體一空陰" pitchFamily="18" charset="-120"/>
              <a:ea typeface="王漢宗波卡體一空陰" pitchFamily="18" charset="-120"/>
            </a:endParaRPr>
          </a:p>
        </p:txBody>
      </p:sp>
      <p:sp>
        <p:nvSpPr>
          <p:cNvPr id="3" name="副標題 2"/>
          <p:cNvSpPr>
            <a:spLocks noGrp="1"/>
          </p:cNvSpPr>
          <p:nvPr>
            <p:ph type="subTitle" idx="1"/>
          </p:nvPr>
        </p:nvSpPr>
        <p:spPr/>
        <p:txBody>
          <a:bodyPr/>
          <a:lstStyle/>
          <a:p>
            <a:r>
              <a:rPr lang="zh-TW" altLang="en-US" sz="4000" dirty="0" smtClean="0">
                <a:solidFill>
                  <a:schemeClr val="tx1"/>
                </a:solidFill>
                <a:latin typeface="王漢宗波卡體一空陰" pitchFamily="18" charset="-120"/>
                <a:ea typeface="王漢宗波卡體一空陰" pitchFamily="18" charset="-120"/>
              </a:rPr>
              <a:t>路跑</a:t>
            </a:r>
            <a:endParaRPr lang="zh-TW" altLang="en-US" sz="4000" dirty="0">
              <a:solidFill>
                <a:schemeClr val="tx1"/>
              </a:solidFill>
              <a:latin typeface="王漢宗波卡體一空陰" pitchFamily="18" charset="-120"/>
              <a:ea typeface="王漢宗波卡體一空陰" pitchFamily="18"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波卡體一空陰" pitchFamily="18" charset="-120"/>
                <a:ea typeface="王漢宗波卡體一空陰" pitchFamily="18" charset="-120"/>
              </a:rPr>
              <a:t>結論</a:t>
            </a:r>
            <a:endParaRPr lang="zh-TW" altLang="en-US" dirty="0">
              <a:latin typeface="王漢宗波卡體一空陰" pitchFamily="18" charset="-120"/>
              <a:ea typeface="王漢宗波卡體一空陰" pitchFamily="18" charset="-120"/>
            </a:endParaRPr>
          </a:p>
        </p:txBody>
      </p:sp>
      <p:sp>
        <p:nvSpPr>
          <p:cNvPr id="3" name="內容版面配置區 2"/>
          <p:cNvSpPr>
            <a:spLocks noGrp="1"/>
          </p:cNvSpPr>
          <p:nvPr>
            <p:ph idx="1"/>
          </p:nvPr>
        </p:nvSpPr>
        <p:spPr/>
        <p:txBody>
          <a:bodyPr/>
          <a:lstStyle/>
          <a:p>
            <a:r>
              <a:rPr lang="zh-TW" altLang="en-US" dirty="0" smtClean="0">
                <a:latin typeface="王漢宗勘亭流繁" pitchFamily="2" charset="-120"/>
                <a:ea typeface="王漢宗勘亭流繁" pitchFamily="2" charset="-120"/>
              </a:rPr>
              <a:t>無論參與什麼運動，都應以安全為第一優先，不要逞強。</a:t>
            </a:r>
            <a:endParaRPr lang="en-US" altLang="zh-TW" dirty="0" smtClean="0">
              <a:latin typeface="王漢宗勘亭流繁" pitchFamily="2" charset="-120"/>
              <a:ea typeface="王漢宗勘亭流繁" pitchFamily="2" charset="-120"/>
            </a:endParaRPr>
          </a:p>
          <a:p>
            <a:endParaRPr lang="en-US" altLang="zh-TW" dirty="0" smtClean="0">
              <a:latin typeface="王漢宗勘亭流繁" pitchFamily="2" charset="-120"/>
              <a:ea typeface="王漢宗勘亭流繁" pitchFamily="2" charset="-120"/>
            </a:endParaRPr>
          </a:p>
          <a:p>
            <a:r>
              <a:rPr lang="zh-TW" altLang="en-US" dirty="0" smtClean="0">
                <a:latin typeface="王漢宗勘亭流繁" pitchFamily="2" charset="-120"/>
                <a:ea typeface="王漢宗勘亭流繁" pitchFamily="2" charset="-120"/>
              </a:rPr>
              <a:t>除事前作好準備，活動當下也應隨時注意周遭環境及身體狀況。</a:t>
            </a:r>
            <a:endParaRPr lang="en-US" altLang="zh-TW" dirty="0" smtClean="0">
              <a:latin typeface="王漢宗勘亭流繁" pitchFamily="2" charset="-120"/>
              <a:ea typeface="王漢宗勘亭流繁" pitchFamily="2" charset="-120"/>
            </a:endParaRPr>
          </a:p>
          <a:p>
            <a:endParaRPr lang="en-US" altLang="zh-TW" dirty="0" smtClean="0">
              <a:latin typeface="王漢宗勘亭流繁" pitchFamily="2" charset="-120"/>
              <a:ea typeface="王漢宗勘亭流繁" pitchFamily="2" charset="-120"/>
            </a:endParaRPr>
          </a:p>
          <a:p>
            <a:r>
              <a:rPr lang="zh-TW" altLang="en-US" dirty="0" smtClean="0">
                <a:latin typeface="王漢宗勘亭流繁" pitchFamily="2" charset="-120"/>
                <a:ea typeface="王漢宗勘亭流繁" pitchFamily="2" charset="-120"/>
              </a:rPr>
              <a:t>花蓮縣政府政風處關心您</a:t>
            </a:r>
            <a:r>
              <a:rPr lang="en-US" altLang="zh-TW" dirty="0" smtClean="0">
                <a:latin typeface="王漢宗勘亭流繁" pitchFamily="2" charset="-120"/>
                <a:ea typeface="王漢宗勘亭流繁" pitchFamily="2" charset="-120"/>
              </a:rPr>
              <a:t>!</a:t>
            </a:r>
          </a:p>
          <a:p>
            <a:endParaRPr lang="en-US" altLang="zh-TW" dirty="0" smtClean="0"/>
          </a:p>
          <a:p>
            <a:pPr>
              <a:buNone/>
            </a:pPr>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波卡體一空陰" pitchFamily="18" charset="-120"/>
                <a:ea typeface="王漢宗波卡體一空陰" pitchFamily="18" charset="-120"/>
              </a:rPr>
              <a:t>資料來源</a:t>
            </a:r>
            <a:endParaRPr lang="zh-TW" altLang="en-US" dirty="0">
              <a:latin typeface="王漢宗波卡體一空陰" pitchFamily="18" charset="-120"/>
              <a:ea typeface="王漢宗波卡體一空陰" pitchFamily="18" charset="-120"/>
            </a:endParaRPr>
          </a:p>
        </p:txBody>
      </p:sp>
      <p:sp>
        <p:nvSpPr>
          <p:cNvPr id="3" name="內容版面配置區 2"/>
          <p:cNvSpPr>
            <a:spLocks noGrp="1"/>
          </p:cNvSpPr>
          <p:nvPr>
            <p:ph idx="1"/>
          </p:nvPr>
        </p:nvSpPr>
        <p:spPr/>
        <p:txBody>
          <a:bodyPr>
            <a:normAutofit fontScale="55000" lnSpcReduction="20000"/>
          </a:bodyPr>
          <a:lstStyle/>
          <a:p>
            <a:r>
              <a:rPr lang="en-US" altLang="zh-TW" dirty="0" smtClean="0"/>
              <a:t>Yahoo</a:t>
            </a:r>
            <a:r>
              <a:rPr lang="zh-TW" altLang="zh-TW" dirty="0" smtClean="0"/>
              <a:t>新聞：運動時，心因性猝死的機會有多高？</a:t>
            </a:r>
            <a:r>
              <a:rPr lang="en-US" altLang="zh-TW" dirty="0" smtClean="0"/>
              <a:t>(</a:t>
            </a:r>
            <a:r>
              <a:rPr lang="zh-TW" altLang="zh-TW" dirty="0" smtClean="0"/>
              <a:t>作者為奇美醫院主治醫師</a:t>
            </a:r>
            <a:r>
              <a:rPr lang="en-US" altLang="zh-TW" dirty="0" smtClean="0"/>
              <a:t>)</a:t>
            </a:r>
            <a:endParaRPr lang="zh-TW" altLang="zh-TW" dirty="0" smtClean="0"/>
          </a:p>
          <a:p>
            <a:r>
              <a:rPr lang="en-US" altLang="zh-TW" u="sng" dirty="0" smtClean="0">
                <a:hlinkClick r:id="rId2"/>
              </a:rPr>
              <a:t>https://chunting.me/age-specific-cardiac-arrest/</a:t>
            </a:r>
            <a:endParaRPr lang="zh-TW" altLang="zh-TW" dirty="0" smtClean="0"/>
          </a:p>
          <a:p>
            <a:r>
              <a:rPr lang="zh-TW" altLang="zh-TW" dirty="0" smtClean="0"/>
              <a:t>康健雜誌：年輕馬拉松跑者為何會猝死？</a:t>
            </a:r>
          </a:p>
          <a:p>
            <a:r>
              <a:rPr lang="en-US" altLang="zh-TW" u="sng" dirty="0" smtClean="0">
                <a:hlinkClick r:id="rId3"/>
              </a:rPr>
              <a:t>http://www.commonhealth.com.tw/blog/blogTopic.action?nid=2120</a:t>
            </a:r>
            <a:r>
              <a:rPr lang="en-US" altLang="zh-TW" dirty="0" smtClean="0"/>
              <a:t/>
            </a:r>
            <a:br>
              <a:rPr lang="en-US" altLang="zh-TW" dirty="0" smtClean="0"/>
            </a:br>
            <a:r>
              <a:rPr lang="zh-TW" altLang="zh-TW" dirty="0" smtClean="0"/>
              <a:t>中時電子網：「我不行了」男跑半馬猝死</a:t>
            </a:r>
          </a:p>
          <a:p>
            <a:r>
              <a:rPr lang="en-US" altLang="zh-TW" u="sng" dirty="0" smtClean="0">
                <a:hlinkClick r:id="rId4"/>
              </a:rPr>
              <a:t>https://www.chinatimes.com/newspapers/20160801000439-260106?chdtv</a:t>
            </a:r>
            <a:endParaRPr lang="zh-TW" altLang="zh-TW" dirty="0" smtClean="0"/>
          </a:p>
          <a:p>
            <a:r>
              <a:rPr lang="zh-TW" altLang="zh-TW" dirty="0" smtClean="0"/>
              <a:t>蘋果日報：要命 路跑新手猝死 第一次就跑九公里 年僅</a:t>
            </a:r>
            <a:r>
              <a:rPr lang="en-US" altLang="zh-TW" dirty="0" smtClean="0"/>
              <a:t>37</a:t>
            </a:r>
            <a:r>
              <a:rPr lang="zh-TW" altLang="zh-TW" dirty="0" smtClean="0"/>
              <a:t>歲</a:t>
            </a:r>
          </a:p>
          <a:p>
            <a:r>
              <a:rPr lang="en-US" altLang="zh-TW" u="sng" dirty="0" smtClean="0">
                <a:hlinkClick r:id="rId5"/>
              </a:rPr>
              <a:t>https://tw.appledaily.com/headline/daily/20160801/37330839/</a:t>
            </a:r>
            <a:endParaRPr lang="zh-TW" altLang="zh-TW" dirty="0" smtClean="0"/>
          </a:p>
          <a:p>
            <a:r>
              <a:rPr lang="zh-TW" altLang="zh-TW" dirty="0" smtClean="0"/>
              <a:t>聯合新聞網：合歡山馬拉松選手猝死 我們該學到的</a:t>
            </a:r>
            <a:r>
              <a:rPr lang="en-US" altLang="zh-TW" dirty="0" smtClean="0"/>
              <a:t>5</a:t>
            </a:r>
            <a:r>
              <a:rPr lang="zh-TW" altLang="zh-TW" dirty="0" smtClean="0"/>
              <a:t>件事</a:t>
            </a:r>
          </a:p>
          <a:p>
            <a:r>
              <a:rPr lang="en-US" altLang="zh-TW" u="sng" dirty="0" smtClean="0">
                <a:hlinkClick r:id="rId6"/>
              </a:rPr>
              <a:t>https://udn.com/news/story/7879/3463369</a:t>
            </a:r>
            <a:endParaRPr lang="zh-TW" altLang="zh-TW" dirty="0" smtClean="0"/>
          </a:p>
          <a:p>
            <a:r>
              <a:rPr lang="zh-TW" altLang="zh-TW" dirty="0" smtClean="0"/>
              <a:t>蘋果日報：合歡山半馬憾事 跑者終點前猝死</a:t>
            </a:r>
          </a:p>
          <a:p>
            <a:r>
              <a:rPr lang="en-US" altLang="zh-TW" u="sng" dirty="0" smtClean="0">
                <a:hlinkClick r:id="rId7"/>
              </a:rPr>
              <a:t>https://tw.appledaily.com/headline/daily/20181104/38170718/</a:t>
            </a:r>
            <a:endParaRPr lang="zh-TW" altLang="zh-TW" dirty="0" smtClean="0"/>
          </a:p>
          <a:p>
            <a:r>
              <a:rPr lang="zh-TW" altLang="zh-TW" dirty="0" smtClean="0"/>
              <a:t>聯合新聞網：</a:t>
            </a:r>
            <a:r>
              <a:rPr lang="en-US" altLang="zh-TW" dirty="0" smtClean="0"/>
              <a:t>2018</a:t>
            </a:r>
            <a:r>
              <a:rPr lang="zh-TW" altLang="zh-TW" dirty="0" smtClean="0"/>
              <a:t>跑步大調查</a:t>
            </a:r>
            <a:r>
              <a:rPr lang="en-US" altLang="zh-TW" dirty="0" smtClean="0"/>
              <a:t> 80%</a:t>
            </a:r>
            <a:r>
              <a:rPr lang="zh-TW" altLang="zh-TW" dirty="0" smtClean="0"/>
              <a:t>跑者受傷以膝蓋最大宗</a:t>
            </a:r>
          </a:p>
          <a:p>
            <a:r>
              <a:rPr lang="en-US" altLang="zh-TW" u="sng" dirty="0" smtClean="0">
                <a:hlinkClick r:id="rId8"/>
              </a:rPr>
              <a:t>https://udn.com/news/story/7879/3632857</a:t>
            </a:r>
            <a:endParaRPr lang="zh-TW" altLang="zh-TW" dirty="0" smtClean="0"/>
          </a:p>
          <a:p>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波卡體一空陰" pitchFamily="18" charset="-120"/>
                <a:ea typeface="王漢宗波卡體一空陰" pitchFamily="18" charset="-120"/>
              </a:rPr>
              <a:t>資料來源</a:t>
            </a:r>
            <a:endParaRPr lang="zh-TW" altLang="en-US" dirty="0">
              <a:latin typeface="王漢宗波卡體一空陰" pitchFamily="18" charset="-120"/>
              <a:ea typeface="王漢宗波卡體一空陰" pitchFamily="18" charset="-120"/>
            </a:endParaRPr>
          </a:p>
        </p:txBody>
      </p:sp>
      <p:sp>
        <p:nvSpPr>
          <p:cNvPr id="3" name="內容版面配置區 2"/>
          <p:cNvSpPr>
            <a:spLocks noGrp="1"/>
          </p:cNvSpPr>
          <p:nvPr>
            <p:ph idx="1"/>
          </p:nvPr>
        </p:nvSpPr>
        <p:spPr/>
        <p:txBody>
          <a:bodyPr>
            <a:normAutofit fontScale="85000" lnSpcReduction="20000"/>
          </a:bodyPr>
          <a:lstStyle/>
          <a:p>
            <a:r>
              <a:rPr lang="zh-TW" altLang="zh-TW" dirty="0" smtClean="0"/>
              <a:t>公民新聞：「彰化永靖元旦路跑意外插曲</a:t>
            </a:r>
            <a:r>
              <a:rPr lang="en-US" altLang="zh-TW" dirty="0" smtClean="0"/>
              <a:t> 7</a:t>
            </a:r>
            <a:r>
              <a:rPr lang="zh-TW" altLang="zh-TW" dirty="0" smtClean="0"/>
              <a:t>旬跑者驚傳車禍」</a:t>
            </a:r>
          </a:p>
          <a:p>
            <a:r>
              <a:rPr lang="en-US" altLang="zh-TW" u="sng" dirty="0" smtClean="0">
                <a:hlinkClick r:id="rId2"/>
              </a:rPr>
              <a:t>https://www.peopo.org/news/390367</a:t>
            </a:r>
            <a:endParaRPr lang="zh-TW" altLang="zh-TW" dirty="0" smtClean="0"/>
          </a:p>
          <a:p>
            <a:r>
              <a:rPr lang="en-US" altLang="zh-TW" dirty="0" err="1" smtClean="0"/>
              <a:t>tvbs</a:t>
            </a:r>
            <a:r>
              <a:rPr lang="zh-TW" altLang="zh-TW" dirty="0" smtClean="0"/>
              <a:t>：「禍從天降！路跑遭</a:t>
            </a:r>
            <a:r>
              <a:rPr lang="en-US" altLang="zh-TW" dirty="0" smtClean="0"/>
              <a:t>10Kg</a:t>
            </a:r>
            <a:r>
              <a:rPr lang="zh-TW" altLang="zh-TW" dirty="0" smtClean="0"/>
              <a:t>重馬達砸傷 險沒命」</a:t>
            </a:r>
          </a:p>
          <a:p>
            <a:r>
              <a:rPr lang="en-US" altLang="zh-TW" u="sng" dirty="0" smtClean="0">
                <a:hlinkClick r:id="rId3"/>
              </a:rPr>
              <a:t>https://news.tvbs.com.tw/entertainment/706542</a:t>
            </a:r>
            <a:endParaRPr lang="zh-TW" altLang="zh-TW" dirty="0" smtClean="0"/>
          </a:p>
          <a:p>
            <a:r>
              <a:rPr lang="zh-TW" altLang="zh-TW" dirty="0" smtClean="0"/>
              <a:t>路跑活動參與者安全維護及權益保障應注意事項</a:t>
            </a:r>
          </a:p>
          <a:p>
            <a:r>
              <a:rPr lang="en-US" altLang="zh-TW" u="sng" dirty="0" smtClean="0">
                <a:hlinkClick r:id="rId4"/>
              </a:rPr>
              <a:t>https://www.sa.gov.tw/</a:t>
            </a:r>
            <a:r>
              <a:rPr lang="en-US" altLang="zh-TW" dirty="0" smtClean="0"/>
              <a:t> </a:t>
            </a:r>
            <a:endParaRPr lang="zh-TW" altLang="zh-TW" dirty="0" smtClean="0"/>
          </a:p>
          <a:p>
            <a:r>
              <a:rPr lang="zh-TW" altLang="zh-TW" dirty="0" smtClean="0"/>
              <a:t>東森新聞健康雲：『運動後忽然猝死？發作前有警訊是你忽略</a:t>
            </a:r>
            <a:r>
              <a:rPr lang="en-US" altLang="zh-TW" dirty="0" smtClean="0"/>
              <a:t>...5</a:t>
            </a:r>
            <a:r>
              <a:rPr lang="zh-TW" altLang="zh-TW" dirty="0" smtClean="0"/>
              <a:t>大誘因是禍首 原文網址</a:t>
            </a:r>
            <a:r>
              <a:rPr lang="en-US" altLang="zh-TW" dirty="0" smtClean="0"/>
              <a:t>: </a:t>
            </a:r>
            <a:r>
              <a:rPr lang="zh-TW" altLang="zh-TW" dirty="0" smtClean="0"/>
              <a:t>運動後忽然猝死？發作前有警訊是你忽略</a:t>
            </a:r>
            <a:r>
              <a:rPr lang="en-US" altLang="zh-TW" dirty="0" smtClean="0"/>
              <a:t>...5</a:t>
            </a:r>
            <a:r>
              <a:rPr lang="zh-TW" altLang="zh-TW" dirty="0" smtClean="0"/>
              <a:t>大誘因是禍首』</a:t>
            </a:r>
            <a:r>
              <a:rPr lang="en-US" altLang="zh-TW" u="sng" dirty="0" smtClean="0">
                <a:hlinkClick r:id="rId5"/>
              </a:rPr>
              <a:t>https://health.ettoday.net/news/1171561</a:t>
            </a:r>
            <a:endParaRPr lang="zh-TW" altLang="zh-TW" dirty="0" smtClean="0"/>
          </a:p>
          <a:p>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波卡體一空陰" pitchFamily="18" charset="-120"/>
                <a:ea typeface="王漢宗波卡體一空陰" pitchFamily="18" charset="-120"/>
              </a:rPr>
              <a:t>前言</a:t>
            </a:r>
            <a:endParaRPr lang="zh-TW" altLang="en-US" dirty="0">
              <a:latin typeface="王漢宗波卡體一空陰" pitchFamily="18" charset="-120"/>
              <a:ea typeface="王漢宗波卡體一空陰" pitchFamily="18" charset="-120"/>
            </a:endParaRPr>
          </a:p>
        </p:txBody>
      </p:sp>
      <p:sp>
        <p:nvSpPr>
          <p:cNvPr id="3" name="內容版面配置區 2"/>
          <p:cNvSpPr>
            <a:spLocks noGrp="1"/>
          </p:cNvSpPr>
          <p:nvPr>
            <p:ph idx="1"/>
          </p:nvPr>
        </p:nvSpPr>
        <p:spPr/>
        <p:txBody>
          <a:bodyPr/>
          <a:lstStyle/>
          <a:p>
            <a:r>
              <a:rPr lang="zh-TW" altLang="en-US" dirty="0" smtClean="0">
                <a:latin typeface="王漢宗勘亭流繁" pitchFamily="2" charset="-120"/>
                <a:ea typeface="王漢宗勘亭流繁" pitchFamily="2" charset="-120"/>
              </a:rPr>
              <a:t>近年來，國人更加重視健康，各種大型體育活動更加常見，其中路跑因為參加者門檻與舉辦成本較低，不僅民間經常舉辦，公部門亦經常以之為促進政府民間互信的管道，例如在路跑舉行的同時擺攤宣導公共政策等，期能達成寓教於樂之效。</a:t>
            </a:r>
            <a:endParaRPr lang="en-US" altLang="zh-TW" dirty="0" smtClean="0">
              <a:latin typeface="王漢宗勘亭流繁" pitchFamily="2" charset="-120"/>
              <a:ea typeface="王漢宗勘亭流繁" pitchFamily="2" charset="-120"/>
            </a:endParaRPr>
          </a:p>
          <a:p>
            <a:r>
              <a:rPr lang="zh-TW" altLang="en-US" dirty="0" smtClean="0">
                <a:latin typeface="王漢宗勘亭流繁" pitchFamily="2" charset="-120"/>
                <a:ea typeface="王漢宗勘亭流繁" pitchFamily="2" charset="-120"/>
              </a:rPr>
              <a:t>但參與路跑活動可能衍生種種運動傷害及意外。</a:t>
            </a:r>
            <a:endParaRPr lang="en-US" altLang="zh-TW" dirty="0" smtClean="0">
              <a:latin typeface="王漢宗勘亭流繁" pitchFamily="2" charset="-120"/>
              <a:ea typeface="王漢宗勘亭流繁" pitchFamily="2" charset="-120"/>
            </a:endParaRPr>
          </a:p>
          <a:p>
            <a:endParaRPr lang="en-US" altLang="zh-TW" dirty="0" smtClean="0"/>
          </a:p>
          <a:p>
            <a:endParaRPr lang="en-US" altLang="zh-TW" dirty="0" smtClean="0"/>
          </a:p>
          <a:p>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王漢宗波卡體一空陰" pitchFamily="18" charset="-120"/>
                <a:ea typeface="王漢宗波卡體一空陰" pitchFamily="18" charset="-120"/>
              </a:rPr>
              <a:t>運動傷害</a:t>
            </a:r>
            <a:endParaRPr lang="zh-TW" altLang="en-US" dirty="0">
              <a:latin typeface="王漢宗波卡體一空陰" pitchFamily="18" charset="-120"/>
              <a:ea typeface="王漢宗波卡體一空陰" pitchFamily="18" charset="-120"/>
            </a:endParaRPr>
          </a:p>
        </p:txBody>
      </p:sp>
      <p:pic>
        <p:nvPicPr>
          <p:cNvPr id="4" name="內容版面配置區 3" descr="https://cdntwrunning.biji.co/808_1fe9260656255f88be518dcef772c4d4c9e1074f5b3f9fc8ea15d152add07294.jpg"/>
          <p:cNvPicPr>
            <a:picLocks noGrp="1"/>
          </p:cNvPicPr>
          <p:nvPr>
            <p:ph idx="4294967295"/>
          </p:nvPr>
        </p:nvPicPr>
        <p:blipFill>
          <a:blip r:embed="rId2" cstate="print"/>
          <a:srcRect/>
          <a:stretch>
            <a:fillRect/>
          </a:stretch>
        </p:blipFill>
        <p:spPr bwMode="auto">
          <a:xfrm>
            <a:off x="0" y="2781300"/>
            <a:ext cx="4492625" cy="3413125"/>
          </a:xfrm>
          <a:prstGeom prst="rect">
            <a:avLst/>
          </a:prstGeom>
          <a:noFill/>
          <a:ln w="9525">
            <a:noFill/>
            <a:miter lim="800000"/>
            <a:headEnd/>
            <a:tailEnd/>
          </a:ln>
        </p:spPr>
      </p:pic>
      <p:sp>
        <p:nvSpPr>
          <p:cNvPr id="8" name="文字方塊 7"/>
          <p:cNvSpPr txBox="1"/>
          <p:nvPr/>
        </p:nvSpPr>
        <p:spPr>
          <a:xfrm>
            <a:off x="467544" y="1484784"/>
            <a:ext cx="7848872" cy="1077218"/>
          </a:xfrm>
          <a:prstGeom prst="rect">
            <a:avLst/>
          </a:prstGeom>
          <a:noFill/>
        </p:spPr>
        <p:txBody>
          <a:bodyPr wrap="square" rtlCol="0">
            <a:spAutoFit/>
          </a:bodyPr>
          <a:lstStyle/>
          <a:p>
            <a:r>
              <a:rPr lang="zh-TW" altLang="en-US" sz="3200" dirty="0" smtClean="0">
                <a:latin typeface="王漢宗勘亭流繁" pitchFamily="2" charset="-120"/>
                <a:ea typeface="王漢宗勘亭流繁" pitchFamily="2" charset="-120"/>
              </a:rPr>
              <a:t>跑步可能傷膝蓋相信眾所皆知，但事實上除了腿部，腰、腹、背都有可能受傷。</a:t>
            </a:r>
            <a:endParaRPr lang="zh-TW" altLang="en-US" sz="3200" dirty="0">
              <a:latin typeface="王漢宗勘亭流繁" pitchFamily="2" charset="-120"/>
              <a:ea typeface="王漢宗勘亭流繁" pitchFamily="2" charset="-120"/>
            </a:endParaRPr>
          </a:p>
        </p:txBody>
      </p:sp>
      <p:sp>
        <p:nvSpPr>
          <p:cNvPr id="6" name="文字方塊 5"/>
          <p:cNvSpPr txBox="1"/>
          <p:nvPr/>
        </p:nvSpPr>
        <p:spPr>
          <a:xfrm>
            <a:off x="4644008" y="2996952"/>
            <a:ext cx="4248472" cy="2862322"/>
          </a:xfrm>
          <a:prstGeom prst="rect">
            <a:avLst/>
          </a:prstGeom>
          <a:noFill/>
        </p:spPr>
        <p:txBody>
          <a:bodyPr wrap="square" rtlCol="0">
            <a:spAutoFit/>
          </a:bodyPr>
          <a:lstStyle/>
          <a:p>
            <a:r>
              <a:rPr lang="zh-TW" altLang="en-US" dirty="0" smtClean="0">
                <a:latin typeface="王漢宗勘亭流繁" pitchFamily="2" charset="-120"/>
                <a:ea typeface="王漢宗勘亭流繁" pitchFamily="2" charset="-120"/>
              </a:rPr>
              <a:t>依據運動筆記</a:t>
            </a:r>
            <a:r>
              <a:rPr lang="en-US" altLang="zh-TW" dirty="0" smtClean="0">
                <a:latin typeface="王漢宗勘亭流繁" pitchFamily="2" charset="-120"/>
                <a:ea typeface="王漢宗勘亭流繁" pitchFamily="2" charset="-120"/>
              </a:rPr>
              <a:t>2018</a:t>
            </a:r>
            <a:r>
              <a:rPr lang="zh-TW" altLang="en-US" dirty="0" smtClean="0">
                <a:latin typeface="王漢宗勘亭流繁" pitchFamily="2" charset="-120"/>
                <a:ea typeface="王漢宗勘亭流繁" pitchFamily="2" charset="-120"/>
              </a:rPr>
              <a:t>跑步大調查統計，有跑步習慣的人</a:t>
            </a:r>
            <a:r>
              <a:rPr lang="en-US" altLang="zh-TW" dirty="0" smtClean="0">
                <a:latin typeface="王漢宗勘亭流繁" pitchFamily="2" charset="-120"/>
                <a:ea typeface="王漢宗勘亭流繁" pitchFamily="2" charset="-120"/>
              </a:rPr>
              <a:t>83.3%</a:t>
            </a:r>
            <a:r>
              <a:rPr lang="zh-TW" altLang="en-US" dirty="0" smtClean="0">
                <a:latin typeface="王漢宗勘亭流繁" pitchFamily="2" charset="-120"/>
                <a:ea typeface="王漢宗勘亭流繁" pitchFamily="2" charset="-120"/>
              </a:rPr>
              <a:t>有因跑步而身體受傷。</a:t>
            </a:r>
            <a:endParaRPr lang="en-US" altLang="zh-TW" dirty="0" smtClean="0">
              <a:latin typeface="王漢宗勘亭流繁" pitchFamily="2" charset="-120"/>
              <a:ea typeface="王漢宗勘亭流繁" pitchFamily="2" charset="-120"/>
            </a:endParaRPr>
          </a:p>
          <a:p>
            <a:endParaRPr lang="en-US" altLang="zh-TW" dirty="0" smtClean="0">
              <a:latin typeface="王漢宗勘亭流繁" pitchFamily="2" charset="-120"/>
              <a:ea typeface="王漢宗勘亭流繁" pitchFamily="2" charset="-120"/>
            </a:endParaRPr>
          </a:p>
          <a:p>
            <a:r>
              <a:rPr lang="zh-TW" altLang="en-US" dirty="0" smtClean="0">
                <a:latin typeface="王漢宗勘亭流繁" pitchFamily="2" charset="-120"/>
                <a:ea typeface="王漢宗勘亭流繁" pitchFamily="2" charset="-120"/>
              </a:rPr>
              <a:t>並不是只有長期跑步者容易受傷，剛開始跑步不到</a:t>
            </a:r>
            <a:r>
              <a:rPr lang="en-US" altLang="zh-TW" dirty="0" smtClean="0">
                <a:latin typeface="王漢宗勘亭流繁" pitchFamily="2" charset="-120"/>
                <a:ea typeface="王漢宗勘亭流繁" pitchFamily="2" charset="-120"/>
              </a:rPr>
              <a:t>1</a:t>
            </a:r>
            <a:r>
              <a:rPr lang="zh-TW" altLang="en-US" dirty="0" smtClean="0">
                <a:latin typeface="王漢宗勘亭流繁" pitchFamily="2" charset="-120"/>
                <a:ea typeface="王漢宗勘亭流繁" pitchFamily="2" charset="-120"/>
              </a:rPr>
              <a:t>年的仍有</a:t>
            </a:r>
            <a:r>
              <a:rPr lang="en-US" altLang="zh-TW" dirty="0" smtClean="0">
                <a:latin typeface="王漢宗勘亭流繁" pitchFamily="2" charset="-120"/>
                <a:ea typeface="王漢宗勘亭流繁" pitchFamily="2" charset="-120"/>
              </a:rPr>
              <a:t>70%</a:t>
            </a:r>
            <a:r>
              <a:rPr lang="zh-TW" altLang="en-US" dirty="0" smtClean="0">
                <a:latin typeface="王漢宗勘亭流繁" pitchFamily="2" charset="-120"/>
                <a:ea typeface="王漢宗勘亭流繁" pitchFamily="2" charset="-120"/>
              </a:rPr>
              <a:t>的人受過傷。</a:t>
            </a:r>
            <a:endParaRPr lang="en-US" altLang="zh-TW" dirty="0" smtClean="0">
              <a:latin typeface="王漢宗勘亭流繁" pitchFamily="2" charset="-120"/>
              <a:ea typeface="王漢宗勘亭流繁" pitchFamily="2" charset="-120"/>
            </a:endParaRPr>
          </a:p>
          <a:p>
            <a:endParaRPr lang="en-US" altLang="zh-TW" dirty="0" smtClean="0">
              <a:latin typeface="王漢宗勘亭流繁" pitchFamily="2" charset="-120"/>
              <a:ea typeface="王漢宗勘亭流繁" pitchFamily="2" charset="-120"/>
            </a:endParaRPr>
          </a:p>
          <a:p>
            <a:r>
              <a:rPr lang="zh-TW" altLang="en-US" dirty="0" smtClean="0">
                <a:latin typeface="王漢宗勘亭流繁" pitchFamily="2" charset="-120"/>
                <a:ea typeface="王漢宗勘亭流繁" pitchFamily="2" charset="-120"/>
              </a:rPr>
              <a:t>跑步受傷後，有</a:t>
            </a:r>
            <a:r>
              <a:rPr lang="en-US" altLang="zh-TW" dirty="0" smtClean="0">
                <a:latin typeface="王漢宗勘亭流繁" pitchFamily="2" charset="-120"/>
                <a:ea typeface="王漢宗勘亭流繁" pitchFamily="2" charset="-120"/>
              </a:rPr>
              <a:t>51.3%</a:t>
            </a:r>
            <a:r>
              <a:rPr lang="zh-TW" altLang="en-US" dirty="0" smtClean="0">
                <a:latin typeface="王漢宗勘亭流繁" pitchFamily="2" charset="-120"/>
                <a:ea typeface="王漢宗勘亭流繁" pitchFamily="2" charset="-120"/>
              </a:rPr>
              <a:t>的傷患選擇自己</a:t>
            </a:r>
            <a:r>
              <a:rPr lang="en-US" altLang="zh-TW" dirty="0" smtClean="0">
                <a:latin typeface="王漢宗勘亭流繁" pitchFamily="2" charset="-120"/>
                <a:ea typeface="王漢宗勘亭流繁" pitchFamily="2" charset="-120"/>
              </a:rPr>
              <a:t>DIY</a:t>
            </a:r>
            <a:r>
              <a:rPr lang="zh-TW" altLang="en-US" dirty="0" smtClean="0">
                <a:latin typeface="王漢宗勘亭流繁" pitchFamily="2" charset="-120"/>
                <a:ea typeface="王漢宗勘亭流繁" pitchFamily="2" charset="-120"/>
              </a:rPr>
              <a:t>處理，無效或效果不顯著才會向醫療系統尋求支援。</a:t>
            </a:r>
            <a:endParaRPr lang="en-US" altLang="zh-TW" dirty="0" smtClean="0">
              <a:latin typeface="王漢宗勘亭流繁" pitchFamily="2" charset="-120"/>
              <a:ea typeface="王漢宗勘亭流繁" pitchFamily="2"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波卡體一空陰" pitchFamily="18" charset="-120"/>
                <a:ea typeface="王漢宗波卡體一空陰" pitchFamily="18" charset="-120"/>
              </a:rPr>
              <a:t>猝死</a:t>
            </a:r>
            <a:endParaRPr lang="zh-TW" altLang="en-US" dirty="0">
              <a:latin typeface="王漢宗波卡體一空陰" pitchFamily="18" charset="-120"/>
              <a:ea typeface="王漢宗波卡體一空陰" pitchFamily="18" charset="-120"/>
            </a:endParaRPr>
          </a:p>
        </p:txBody>
      </p:sp>
      <p:sp>
        <p:nvSpPr>
          <p:cNvPr id="3" name="內容版面配置區 2"/>
          <p:cNvSpPr>
            <a:spLocks noGrp="1"/>
          </p:cNvSpPr>
          <p:nvPr>
            <p:ph idx="1"/>
          </p:nvPr>
        </p:nvSpPr>
        <p:spPr/>
        <p:txBody>
          <a:bodyPr>
            <a:normAutofit/>
          </a:bodyPr>
          <a:lstStyle/>
          <a:p>
            <a:r>
              <a:rPr lang="zh-TW" altLang="en-US" dirty="0" smtClean="0">
                <a:latin typeface="王漢宗勘亭流繁" pitchFamily="2" charset="-120"/>
                <a:ea typeface="王漢宗勘亭流繁" pitchFamily="2" charset="-120"/>
              </a:rPr>
              <a:t>高強度運動時，偶爾會碰到突發性心跳停止，依據</a:t>
            </a:r>
            <a:r>
              <a:rPr lang="en-US" altLang="zh-TW" dirty="0" smtClean="0">
                <a:latin typeface="王漢宗勘亭流繁" pitchFamily="2" charset="-120"/>
                <a:ea typeface="王漢宗勘亭流繁" pitchFamily="2" charset="-120"/>
              </a:rPr>
              <a:t>NCAA</a:t>
            </a:r>
            <a:r>
              <a:rPr lang="zh-TW" altLang="en-US" dirty="0" smtClean="0">
                <a:latin typeface="王漢宗勘亭流繁" pitchFamily="2" charset="-120"/>
                <a:ea typeface="王漢宗勘亭流繁" pitchFamily="2" charset="-120"/>
              </a:rPr>
              <a:t>的研究，最常導致運動員心因性</a:t>
            </a:r>
            <a:r>
              <a:rPr lang="zh-TW" altLang="en-US" dirty="0" smtClean="0">
                <a:latin typeface="王漢宗波卡體一空陰" pitchFamily="18" charset="-120"/>
                <a:ea typeface="王漢宗波卡體一空陰" pitchFamily="18" charset="-120"/>
              </a:rPr>
              <a:t>猝</a:t>
            </a:r>
            <a:r>
              <a:rPr lang="zh-TW" altLang="en-US" dirty="0" smtClean="0">
                <a:latin typeface="王漢宗勘亭流繁" pitchFamily="2" charset="-120"/>
                <a:ea typeface="王漢宗勘亭流繁" pitchFamily="2" charset="-120"/>
              </a:rPr>
              <a:t>死的病因分別是冠狀動脈疾病等心血管疾病，但仍有</a:t>
            </a:r>
            <a:r>
              <a:rPr lang="en-US" altLang="zh-TW" dirty="0" smtClean="0">
                <a:latin typeface="王漢宗勘亭流繁" pitchFamily="2" charset="-120"/>
                <a:ea typeface="王漢宗勘亭流繁" pitchFamily="2" charset="-120"/>
              </a:rPr>
              <a:t>31%</a:t>
            </a:r>
            <a:r>
              <a:rPr lang="zh-TW" altLang="en-US" dirty="0" smtClean="0">
                <a:latin typeface="王漢宗波卡體一空陰" pitchFamily="18" charset="-120"/>
                <a:ea typeface="王漢宗波卡體一空陰" pitchFamily="18" charset="-120"/>
              </a:rPr>
              <a:t>猝</a:t>
            </a:r>
            <a:r>
              <a:rPr lang="zh-TW" altLang="en-US" dirty="0" smtClean="0">
                <a:latin typeface="王漢宗勘亭流繁" pitchFamily="2" charset="-120"/>
                <a:ea typeface="王漢宗勘亭流繁" pitchFamily="2" charset="-120"/>
              </a:rPr>
              <a:t>死原因不明。</a:t>
            </a:r>
            <a:endParaRPr lang="en-US" altLang="zh-TW" dirty="0" smtClean="0">
              <a:latin typeface="王漢宗勘亭流繁" pitchFamily="2" charset="-120"/>
              <a:ea typeface="王漢宗勘亭流繁" pitchFamily="2" charset="-120"/>
            </a:endParaRPr>
          </a:p>
          <a:p>
            <a:r>
              <a:rPr lang="en-US" altLang="zh-TW" dirty="0" smtClean="0">
                <a:latin typeface="王漢宗勘亭流繁" pitchFamily="2" charset="-120"/>
                <a:ea typeface="王漢宗勘亭流繁" pitchFamily="2" charset="-120"/>
              </a:rPr>
              <a:t>《</a:t>
            </a:r>
            <a:r>
              <a:rPr lang="zh-TW" altLang="en-US" dirty="0" smtClean="0">
                <a:latin typeface="王漢宗勘亭流繁" pitchFamily="2" charset="-120"/>
                <a:ea typeface="王漢宗勘亭流繁" pitchFamily="2" charset="-120"/>
              </a:rPr>
              <a:t>新英格蘭醫學期刊 </a:t>
            </a:r>
            <a:r>
              <a:rPr lang="en-US" altLang="zh-TW" dirty="0" smtClean="0">
                <a:latin typeface="王漢宗勘亭流繁" pitchFamily="2" charset="-120"/>
                <a:ea typeface="王漢宗勘亭流繁" pitchFamily="2" charset="-120"/>
              </a:rPr>
              <a:t>》</a:t>
            </a:r>
            <a:r>
              <a:rPr lang="zh-TW" altLang="en-US" dirty="0" smtClean="0">
                <a:latin typeface="王漢宗勘亭流繁" pitchFamily="2" charset="-120"/>
                <a:ea typeface="王漢宗勘亭流繁" pitchFamily="2" charset="-120"/>
              </a:rPr>
              <a:t>研究指出，</a:t>
            </a:r>
            <a:r>
              <a:rPr lang="en-US" altLang="zh-TW" dirty="0" smtClean="0">
                <a:latin typeface="王漢宗勘亭流繁" pitchFamily="2" charset="-120"/>
                <a:ea typeface="王漢宗勘亭流繁" pitchFamily="2" charset="-120"/>
              </a:rPr>
              <a:t>2000-2010</a:t>
            </a:r>
            <a:r>
              <a:rPr lang="zh-TW" altLang="en-US" dirty="0" smtClean="0">
                <a:latin typeface="王漢宗勘亭流繁" pitchFamily="2" charset="-120"/>
                <a:ea typeface="王漢宗勘亭流繁" pitchFamily="2" charset="-120"/>
              </a:rPr>
              <a:t>年之間，美國共</a:t>
            </a:r>
            <a:r>
              <a:rPr lang="en-US" altLang="zh-TW" dirty="0" smtClean="0">
                <a:latin typeface="王漢宗勘亭流繁" pitchFamily="2" charset="-120"/>
                <a:ea typeface="王漢宗勘亭流繁" pitchFamily="2" charset="-120"/>
              </a:rPr>
              <a:t>1,090</a:t>
            </a:r>
            <a:r>
              <a:rPr lang="zh-TW" altLang="en-US" dirty="0" smtClean="0">
                <a:latin typeface="王漢宗勘亭流繁" pitchFamily="2" charset="-120"/>
                <a:ea typeface="王漢宗勘亭流繁" pitchFamily="2" charset="-120"/>
              </a:rPr>
              <a:t>萬參加全程、半程馬拉松的人口中，共有</a:t>
            </a:r>
            <a:r>
              <a:rPr lang="en-US" altLang="zh-TW" dirty="0" smtClean="0">
                <a:latin typeface="王漢宗勘亭流繁" pitchFamily="2" charset="-120"/>
                <a:ea typeface="王漢宗勘亭流繁" pitchFamily="2" charset="-120"/>
              </a:rPr>
              <a:t>59</a:t>
            </a:r>
            <a:r>
              <a:rPr lang="zh-TW" altLang="en-US" dirty="0" smtClean="0">
                <a:latin typeface="王漢宗勘亭流繁" pitchFamily="2" charset="-120"/>
                <a:ea typeface="王漢宗勘亭流繁" pitchFamily="2" charset="-120"/>
              </a:rPr>
              <a:t>人在比賽中途發生心臟驟停意外，其中</a:t>
            </a:r>
            <a:r>
              <a:rPr lang="en-US" altLang="zh-TW" dirty="0" smtClean="0">
                <a:latin typeface="王漢宗勘亭流繁" pitchFamily="2" charset="-120"/>
                <a:ea typeface="王漢宗勘亭流繁" pitchFamily="2" charset="-120"/>
              </a:rPr>
              <a:t>42</a:t>
            </a:r>
            <a:r>
              <a:rPr lang="zh-TW" altLang="en-US" dirty="0" smtClean="0">
                <a:latin typeface="王漢宗勘亭流繁" pitchFamily="2" charset="-120"/>
                <a:ea typeface="王漢宗勘亭流繁" pitchFamily="2" charset="-120"/>
              </a:rPr>
              <a:t>人不幸死亡。</a:t>
            </a:r>
            <a:endParaRPr lang="zh-TW" altLang="en-US" dirty="0">
              <a:latin typeface="王漢宗勘亭流繁" pitchFamily="2" charset="-120"/>
              <a:ea typeface="王漢宗勘亭流繁" pitchFamily="2"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波卡體一空陰" pitchFamily="18" charset="-120"/>
                <a:ea typeface="王漢宗波卡體一空陰" pitchFamily="18" charset="-120"/>
              </a:rPr>
              <a:t>猝死實際案例</a:t>
            </a:r>
            <a:r>
              <a:rPr lang="en-US" altLang="zh-TW" dirty="0" smtClean="0">
                <a:latin typeface="王漢宗波卡體一空陰" pitchFamily="18" charset="-120"/>
                <a:ea typeface="王漢宗波卡體一空陰" pitchFamily="18" charset="-120"/>
              </a:rPr>
              <a:t>1</a:t>
            </a:r>
            <a:endParaRPr lang="zh-TW" altLang="en-US" dirty="0">
              <a:latin typeface="王漢宗波卡體一空陰" pitchFamily="18" charset="-120"/>
              <a:ea typeface="王漢宗波卡體一空陰" pitchFamily="18" charset="-120"/>
            </a:endParaRPr>
          </a:p>
        </p:txBody>
      </p:sp>
      <p:sp>
        <p:nvSpPr>
          <p:cNvPr id="3" name="內容版面配置區 2"/>
          <p:cNvSpPr>
            <a:spLocks noGrp="1"/>
          </p:cNvSpPr>
          <p:nvPr>
            <p:ph idx="1"/>
          </p:nvPr>
        </p:nvSpPr>
        <p:spPr>
          <a:xfrm>
            <a:off x="457200" y="1600201"/>
            <a:ext cx="8229600" cy="1540768"/>
          </a:xfrm>
        </p:spPr>
        <p:txBody>
          <a:bodyPr>
            <a:normAutofit fontScale="92500"/>
          </a:bodyPr>
          <a:lstStyle/>
          <a:p>
            <a:r>
              <a:rPr lang="en-US" altLang="zh-TW" dirty="0" smtClean="0">
                <a:latin typeface="王漢宗勘亭流繁" pitchFamily="2" charset="-120"/>
                <a:ea typeface="王漢宗勘亭流繁" pitchFamily="2" charset="-120"/>
              </a:rPr>
              <a:t>2016/7/30</a:t>
            </a:r>
            <a:r>
              <a:rPr lang="zh-TW" altLang="en-US" dirty="0" smtClean="0">
                <a:latin typeface="王漢宗勘亭流繁" pitchFamily="2" charset="-120"/>
                <a:ea typeface="王漢宗勘亭流繁" pitchFamily="2" charset="-120"/>
              </a:rPr>
              <a:t>，台積電作業員林子翔參與「</a:t>
            </a:r>
            <a:r>
              <a:rPr lang="en-US" altLang="zh-TW" dirty="0" smtClean="0">
                <a:latin typeface="王漢宗勘亭流繁" pitchFamily="2" charset="-120"/>
                <a:ea typeface="王漢宗勘亭流繁" pitchFamily="2" charset="-120"/>
              </a:rPr>
              <a:t>2016</a:t>
            </a:r>
            <a:r>
              <a:rPr lang="zh-TW" altLang="en-US" dirty="0" smtClean="0">
                <a:latin typeface="王漢宗勘亭流繁" pitchFamily="2" charset="-120"/>
                <a:ea typeface="王漢宗勘亭流繁" pitchFamily="2" charset="-120"/>
              </a:rPr>
              <a:t>苗栗星光半程馬拉松」活動，在距離終點</a:t>
            </a:r>
            <a:r>
              <a:rPr lang="en-US" altLang="zh-TW" dirty="0" smtClean="0">
                <a:latin typeface="王漢宗勘亭流繁" pitchFamily="2" charset="-120"/>
                <a:ea typeface="王漢宗勘亭流繁" pitchFamily="2" charset="-120"/>
              </a:rPr>
              <a:t>200</a:t>
            </a:r>
            <a:r>
              <a:rPr lang="zh-TW" altLang="en-US" dirty="0" smtClean="0">
                <a:latin typeface="王漢宗勘亭流繁" pitchFamily="2" charset="-120"/>
                <a:ea typeface="王漢宗勘亭流繁" pitchFamily="2" charset="-120"/>
              </a:rPr>
              <a:t>公尺處倒地，送醫搶救宣告不治。</a:t>
            </a:r>
            <a:endParaRPr lang="en-US" altLang="zh-TW" dirty="0" smtClean="0">
              <a:latin typeface="王漢宗勘亭流繁" pitchFamily="2" charset="-120"/>
              <a:ea typeface="王漢宗勘亭流繁" pitchFamily="2" charset="-120"/>
            </a:endParaRPr>
          </a:p>
          <a:p>
            <a:endParaRPr lang="en-US" altLang="zh-TW" dirty="0" smtClean="0"/>
          </a:p>
          <a:p>
            <a:endParaRPr lang="zh-TW" altLang="en-US" dirty="0"/>
          </a:p>
        </p:txBody>
      </p:sp>
      <p:pic>
        <p:nvPicPr>
          <p:cNvPr id="5" name="圖片 4" descr="æå§ç·å­åå èæ æååç¨é¦¬ææ¾è³½äºï¼ä¸æå¨çµé»åçªç¶åå°ï¼éé«ä¸æ²»ï¼è·¯å£ç£è¦å¨æå°æç·çå ä¸é©åéè³è·ªå°ï¼å¾ååç¬èµ·çºèµ°ãï¼æ±è©©ç­ç¿»æï¼"/>
          <p:cNvPicPr/>
          <p:nvPr/>
        </p:nvPicPr>
        <p:blipFill>
          <a:blip r:embed="rId2" cstate="print"/>
          <a:srcRect/>
          <a:stretch>
            <a:fillRect/>
          </a:stretch>
        </p:blipFill>
        <p:spPr bwMode="auto">
          <a:xfrm>
            <a:off x="467544" y="3212976"/>
            <a:ext cx="5274310" cy="2966799"/>
          </a:xfrm>
          <a:prstGeom prst="rect">
            <a:avLst/>
          </a:prstGeom>
          <a:noFill/>
          <a:ln w="9525">
            <a:noFill/>
            <a:miter lim="800000"/>
            <a:headEnd/>
            <a:tailEnd/>
          </a:ln>
        </p:spPr>
      </p:pic>
      <p:sp>
        <p:nvSpPr>
          <p:cNvPr id="6" name="文字方塊 5"/>
          <p:cNvSpPr txBox="1"/>
          <p:nvPr/>
        </p:nvSpPr>
        <p:spPr>
          <a:xfrm>
            <a:off x="5868144" y="4077072"/>
            <a:ext cx="2736304" cy="923330"/>
          </a:xfrm>
          <a:prstGeom prst="rect">
            <a:avLst/>
          </a:prstGeom>
          <a:noFill/>
        </p:spPr>
        <p:txBody>
          <a:bodyPr wrap="square" rtlCol="0">
            <a:spAutoFit/>
          </a:bodyPr>
          <a:lstStyle/>
          <a:p>
            <a:r>
              <a:rPr lang="zh-TW" altLang="en-US" dirty="0" smtClean="0">
                <a:latin typeface="王漢宗勘亭流繁" pitchFamily="2" charset="-120"/>
                <a:ea typeface="王漢宗勘亭流繁" pitchFamily="2" charset="-120"/>
              </a:rPr>
              <a:t>林男曾倒地，後又爬起試圖走完全程，左圖為當時照片</a:t>
            </a:r>
            <a:r>
              <a:rPr lang="en-US" altLang="zh-TW" dirty="0" smtClean="0">
                <a:latin typeface="王漢宗勘亭流繁" pitchFamily="2" charset="-120"/>
                <a:ea typeface="王漢宗勘亭流繁" pitchFamily="2" charset="-120"/>
              </a:rPr>
              <a:t>(</a:t>
            </a:r>
            <a:r>
              <a:rPr lang="zh-TW" altLang="en-US" dirty="0" smtClean="0">
                <a:latin typeface="王漢宗勘亭流繁" pitchFamily="2" charset="-120"/>
                <a:ea typeface="王漢宗勘亭流繁" pitchFamily="2" charset="-120"/>
              </a:rPr>
              <a:t>來自中國時報</a:t>
            </a:r>
            <a:r>
              <a:rPr lang="en-US" altLang="zh-TW" dirty="0" smtClean="0">
                <a:latin typeface="王漢宗勘亭流繁" pitchFamily="2" charset="-120"/>
                <a:ea typeface="王漢宗勘亭流繁" pitchFamily="2" charset="-120"/>
              </a:rPr>
              <a:t>)</a:t>
            </a:r>
            <a:r>
              <a:rPr lang="zh-TW" altLang="en-US" dirty="0" smtClean="0">
                <a:latin typeface="王漢宗勘亭流繁" pitchFamily="2" charset="-120"/>
                <a:ea typeface="王漢宗勘亭流繁" pitchFamily="2" charset="-120"/>
              </a:rPr>
              <a:t>。</a:t>
            </a:r>
            <a:endParaRPr lang="zh-TW" altLang="en-US" dirty="0">
              <a:latin typeface="王漢宗勘亭流繁" pitchFamily="2" charset="-120"/>
              <a:ea typeface="王漢宗勘亭流繁" pitchFamily="2"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波卡體一空陰" pitchFamily="18" charset="-120"/>
                <a:ea typeface="王漢宗波卡體一空陰" pitchFamily="18" charset="-120"/>
              </a:rPr>
              <a:t>猝死實際案例</a:t>
            </a:r>
            <a:r>
              <a:rPr lang="en-US" altLang="zh-TW" dirty="0" smtClean="0">
                <a:latin typeface="王漢宗波卡體一空陰" pitchFamily="18" charset="-120"/>
                <a:ea typeface="王漢宗波卡體一空陰" pitchFamily="18" charset="-120"/>
              </a:rPr>
              <a:t>2</a:t>
            </a:r>
            <a:endParaRPr lang="zh-TW" altLang="en-US" dirty="0">
              <a:latin typeface="王漢宗波卡體一空陰" pitchFamily="18" charset="-120"/>
              <a:ea typeface="王漢宗波卡體一空陰" pitchFamily="18" charset="-120"/>
            </a:endParaRPr>
          </a:p>
        </p:txBody>
      </p:sp>
      <p:sp>
        <p:nvSpPr>
          <p:cNvPr id="3" name="內容版面配置區 2"/>
          <p:cNvSpPr>
            <a:spLocks noGrp="1"/>
          </p:cNvSpPr>
          <p:nvPr>
            <p:ph idx="1"/>
          </p:nvPr>
        </p:nvSpPr>
        <p:spPr>
          <a:xfrm>
            <a:off x="457200" y="1600200"/>
            <a:ext cx="8229600" cy="1756792"/>
          </a:xfrm>
        </p:spPr>
        <p:txBody>
          <a:bodyPr>
            <a:normAutofit fontScale="92500" lnSpcReduction="10000"/>
          </a:bodyPr>
          <a:lstStyle/>
          <a:p>
            <a:r>
              <a:rPr lang="en-US" altLang="zh-TW" dirty="0" smtClean="0">
                <a:latin typeface="王漢宗勘亭流繁" pitchFamily="2" charset="-120"/>
                <a:ea typeface="王漢宗勘亭流繁" pitchFamily="2" charset="-120"/>
              </a:rPr>
              <a:t>2018/11/3</a:t>
            </a:r>
            <a:r>
              <a:rPr lang="zh-TW" altLang="en-US" dirty="0" smtClean="0">
                <a:latin typeface="王漢宗勘亭流繁" pitchFamily="2" charset="-120"/>
                <a:ea typeface="王漢宗勘亭流繁" pitchFamily="2" charset="-120"/>
              </a:rPr>
              <a:t>，</a:t>
            </a:r>
            <a:r>
              <a:rPr lang="en-US" altLang="zh-TW" dirty="0" smtClean="0">
                <a:latin typeface="王漢宗勘亭流繁" pitchFamily="2" charset="-120"/>
                <a:ea typeface="王漢宗勘亭流繁" pitchFamily="2" charset="-120"/>
              </a:rPr>
              <a:t>2018</a:t>
            </a:r>
            <a:r>
              <a:rPr lang="zh-TW" altLang="en-US" dirty="0" smtClean="0">
                <a:latin typeface="王漢宗勘亭流繁" pitchFamily="2" charset="-120"/>
                <a:ea typeface="王漢宗勘亭流繁" pitchFamily="2" charset="-120"/>
              </a:rPr>
              <a:t>合歡山馬拉松賽事中，一名蕭姓男子跑到</a:t>
            </a:r>
            <a:r>
              <a:rPr lang="en-US" altLang="zh-TW" dirty="0" smtClean="0">
                <a:latin typeface="王漢宗勘亭流繁" pitchFamily="2" charset="-120"/>
                <a:ea typeface="王漢宗勘亭流繁" pitchFamily="2" charset="-120"/>
              </a:rPr>
              <a:t>19.5</a:t>
            </a:r>
            <a:r>
              <a:rPr lang="zh-TW" altLang="en-US" dirty="0" smtClean="0">
                <a:latin typeface="王漢宗勘亭流繁" pitchFamily="2" charset="-120"/>
                <a:ea typeface="王漢宗勘亭流繁" pitchFamily="2" charset="-120"/>
              </a:rPr>
              <a:t>公里時，突然昏迷倒地，緊急送往清境的急救站，再轉送埔里榮民醫院，仍宣告不治。</a:t>
            </a:r>
            <a:endParaRPr lang="zh-TW" altLang="en-US" dirty="0">
              <a:latin typeface="王漢宗勘亭流繁" pitchFamily="2" charset="-120"/>
              <a:ea typeface="王漢宗勘亭流繁" pitchFamily="2" charset="-120"/>
            </a:endParaRPr>
          </a:p>
        </p:txBody>
      </p:sp>
      <p:pic>
        <p:nvPicPr>
          <p:cNvPr id="1026" name="Picture 2" descr="åå åé¦¬è³½äºçè­ç·ï¼è·å°çµé»åææè¿·åå°ï¼éé«ä¸æ²»ãç¿»æç«é¢"/>
          <p:cNvPicPr>
            <a:picLocks noChangeAspect="1" noChangeArrowheads="1"/>
          </p:cNvPicPr>
          <p:nvPr/>
        </p:nvPicPr>
        <p:blipFill>
          <a:blip r:embed="rId2" cstate="print"/>
          <a:srcRect/>
          <a:stretch>
            <a:fillRect/>
          </a:stretch>
        </p:blipFill>
        <p:spPr bwMode="auto">
          <a:xfrm>
            <a:off x="4860032" y="3356992"/>
            <a:ext cx="3664975" cy="3384376"/>
          </a:xfrm>
          <a:prstGeom prst="rect">
            <a:avLst/>
          </a:prstGeom>
          <a:noFill/>
        </p:spPr>
      </p:pic>
      <p:sp>
        <p:nvSpPr>
          <p:cNvPr id="8" name="文字方塊 7"/>
          <p:cNvSpPr txBox="1"/>
          <p:nvPr/>
        </p:nvSpPr>
        <p:spPr>
          <a:xfrm>
            <a:off x="467544" y="3356992"/>
            <a:ext cx="4104456" cy="2585323"/>
          </a:xfrm>
          <a:prstGeom prst="rect">
            <a:avLst/>
          </a:prstGeom>
          <a:noFill/>
        </p:spPr>
        <p:txBody>
          <a:bodyPr wrap="square" rtlCol="0">
            <a:spAutoFit/>
          </a:bodyPr>
          <a:lstStyle/>
          <a:p>
            <a:pPr>
              <a:buFont typeface="Arial" pitchFamily="34" charset="0"/>
              <a:buChar char="•"/>
            </a:pPr>
            <a:r>
              <a:rPr lang="zh-TW" altLang="en-US" dirty="0" smtClean="0">
                <a:latin typeface="王漢宗勘亭流繁" pitchFamily="2" charset="-120"/>
                <a:ea typeface="王漢宗勘亭流繁" pitchFamily="2" charset="-120"/>
              </a:rPr>
              <a:t>合歡山馬拉松賽事因為舉拔在高海拔地區，相對於平地的賽事而言，高海拔的氧氣稀薄和低溫更容易對人體有不良影響，失溫、高山症及心血管疾病都有可能發作。</a:t>
            </a:r>
            <a:endParaRPr lang="en-US" altLang="zh-TW" dirty="0" smtClean="0">
              <a:latin typeface="王漢宗勘亭流繁" pitchFamily="2" charset="-120"/>
              <a:ea typeface="王漢宗勘亭流繁" pitchFamily="2" charset="-120"/>
            </a:endParaRPr>
          </a:p>
          <a:p>
            <a:pPr>
              <a:buFont typeface="Arial" pitchFamily="34" charset="0"/>
              <a:buChar char="•"/>
            </a:pPr>
            <a:endParaRPr lang="en-US" altLang="zh-TW" dirty="0" smtClean="0">
              <a:latin typeface="王漢宗勘亭流繁" pitchFamily="2" charset="-120"/>
              <a:ea typeface="王漢宗勘亭流繁" pitchFamily="2" charset="-120"/>
            </a:endParaRPr>
          </a:p>
          <a:p>
            <a:pPr>
              <a:buFont typeface="Arial" pitchFamily="34" charset="0"/>
              <a:buChar char="•"/>
            </a:pPr>
            <a:r>
              <a:rPr lang="zh-TW" altLang="en-US" dirty="0" smtClean="0">
                <a:latin typeface="王漢宗勘亭流繁" pitchFamily="2" charset="-120"/>
                <a:ea typeface="王漢宗勘亭流繁" pitchFamily="2" charset="-120"/>
              </a:rPr>
              <a:t>有部分運動選手為了適應高山氣候會在比賽開始前提早進入高山生活一段時間，已降低風險</a:t>
            </a:r>
            <a:r>
              <a:rPr lang="zh-TW" altLang="en-US" dirty="0" smtClean="0"/>
              <a:t>。</a:t>
            </a:r>
            <a:endParaRPr lang="en-US" altLang="zh-TW"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latin typeface="王漢宗波卡體一空陰" pitchFamily="18" charset="-120"/>
                <a:ea typeface="王漢宗波卡體一空陰" pitchFamily="18" charset="-120"/>
              </a:rPr>
              <a:t>其他意外</a:t>
            </a:r>
            <a:endParaRPr lang="zh-TW" altLang="en-US" dirty="0">
              <a:latin typeface="王漢宗波卡體一空陰" pitchFamily="18" charset="-120"/>
              <a:ea typeface="王漢宗波卡體一空陰" pitchFamily="18" charset="-120"/>
            </a:endParaRPr>
          </a:p>
        </p:txBody>
      </p:sp>
      <p:sp>
        <p:nvSpPr>
          <p:cNvPr id="3" name="內容版面配置區 2"/>
          <p:cNvSpPr>
            <a:spLocks noGrp="1"/>
          </p:cNvSpPr>
          <p:nvPr>
            <p:ph sz="half" idx="1"/>
          </p:nvPr>
        </p:nvSpPr>
        <p:spPr/>
        <p:txBody>
          <a:bodyPr>
            <a:normAutofit fontScale="92500" lnSpcReduction="20000"/>
          </a:bodyPr>
          <a:lstStyle/>
          <a:p>
            <a:r>
              <a:rPr lang="zh-TW" altLang="en-US" dirty="0" smtClean="0">
                <a:latin typeface="王漢宗勘亭流繁" pitchFamily="2" charset="-120"/>
                <a:ea typeface="王漢宗勘亭流繁" pitchFamily="2" charset="-120"/>
              </a:rPr>
              <a:t>交通意外</a:t>
            </a:r>
            <a:endParaRPr lang="en-US" altLang="zh-TW" dirty="0" smtClean="0">
              <a:latin typeface="王漢宗勘亭流繁" pitchFamily="2" charset="-120"/>
              <a:ea typeface="王漢宗勘亭流繁" pitchFamily="2" charset="-120"/>
            </a:endParaRPr>
          </a:p>
          <a:p>
            <a:pPr lvl="1"/>
            <a:r>
              <a:rPr lang="zh-TW" altLang="en-US" dirty="0" smtClean="0">
                <a:latin typeface="王漢宗勘亭流繁" pitchFamily="2" charset="-120"/>
                <a:ea typeface="王漢宗勘亭流繁" pitchFamily="2" charset="-120"/>
              </a:rPr>
              <a:t>今年</a:t>
            </a:r>
            <a:r>
              <a:rPr lang="en-US" altLang="zh-TW" dirty="0" smtClean="0">
                <a:latin typeface="王漢宗勘亭流繁" pitchFamily="2" charset="-120"/>
                <a:ea typeface="王漢宗勘亭流繁" pitchFamily="2" charset="-120"/>
              </a:rPr>
              <a:t>1</a:t>
            </a:r>
            <a:r>
              <a:rPr lang="zh-TW" altLang="en-US" dirty="0" smtClean="0">
                <a:latin typeface="王漢宗勘亭流繁" pitchFamily="2" charset="-120"/>
                <a:ea typeface="王漢宗勘亭流繁" pitchFamily="2" charset="-120"/>
              </a:rPr>
              <a:t>月</a:t>
            </a:r>
            <a:r>
              <a:rPr lang="en-US" altLang="zh-TW" dirty="0" smtClean="0">
                <a:latin typeface="王漢宗勘亭流繁" pitchFamily="2" charset="-120"/>
                <a:ea typeface="王漢宗勘亭流繁" pitchFamily="2" charset="-120"/>
              </a:rPr>
              <a:t>1</a:t>
            </a:r>
            <a:r>
              <a:rPr lang="zh-TW" altLang="en-US" dirty="0" smtClean="0">
                <a:latin typeface="王漢宗勘亭流繁" pitchFamily="2" charset="-120"/>
                <a:ea typeface="王漢宗勘亭流繁" pitchFamily="2" charset="-120"/>
              </a:rPr>
              <a:t>日，彰化永靖元旦路跑中一名年紀</a:t>
            </a:r>
            <a:r>
              <a:rPr lang="en-US" altLang="zh-TW" dirty="0" smtClean="0">
                <a:latin typeface="王漢宗勘亭流繁" pitchFamily="2" charset="-120"/>
                <a:ea typeface="王漢宗勘亭流繁" pitchFamily="2" charset="-120"/>
              </a:rPr>
              <a:t>7</a:t>
            </a:r>
            <a:r>
              <a:rPr lang="zh-TW" altLang="en-US" dirty="0" smtClean="0">
                <a:latin typeface="王漢宗勘亭流繁" pitchFamily="2" charset="-120"/>
                <a:ea typeface="王漢宗勘亭流繁" pitchFamily="2" charset="-120"/>
              </a:rPr>
              <a:t>旬的劉姓跑者被一部廂型車撞傷，所幸只有輕傷。</a:t>
            </a:r>
            <a:endParaRPr lang="en-US" altLang="zh-TW" dirty="0" smtClean="0">
              <a:latin typeface="王漢宗勘亭流繁" pitchFamily="2" charset="-120"/>
              <a:ea typeface="王漢宗勘亭流繁" pitchFamily="2" charset="-120"/>
            </a:endParaRPr>
          </a:p>
          <a:p>
            <a:r>
              <a:rPr lang="zh-TW" altLang="en-US" dirty="0" smtClean="0">
                <a:latin typeface="王漢宗勘亭流繁" pitchFamily="2" charset="-120"/>
                <a:ea typeface="王漢宗勘亭流繁" pitchFamily="2" charset="-120"/>
              </a:rPr>
              <a:t>飛來橫禍</a:t>
            </a:r>
            <a:r>
              <a:rPr lang="en-US" altLang="zh-TW" dirty="0" smtClean="0">
                <a:latin typeface="王漢宗勘亭流繁" pitchFamily="2" charset="-120"/>
                <a:ea typeface="王漢宗勘亭流繁" pitchFamily="2" charset="-120"/>
              </a:rPr>
              <a:t>?</a:t>
            </a:r>
          </a:p>
          <a:p>
            <a:pPr lvl="1"/>
            <a:r>
              <a:rPr lang="en-US" altLang="zh-TW" dirty="0" smtClean="0">
                <a:latin typeface="王漢宗勘亭流繁" pitchFamily="2" charset="-120"/>
                <a:ea typeface="王漢宗勘亭流繁" pitchFamily="2" charset="-120"/>
              </a:rPr>
              <a:t>106</a:t>
            </a:r>
            <a:r>
              <a:rPr lang="zh-TW" altLang="en-US" dirty="0" smtClean="0">
                <a:latin typeface="王漢宗勘亭流繁" pitchFamily="2" charset="-120"/>
                <a:ea typeface="王漢宗勘亭流繁" pitchFamily="2" charset="-120"/>
              </a:rPr>
              <a:t>年</a:t>
            </a:r>
            <a:r>
              <a:rPr lang="en-US" altLang="zh-TW" dirty="0" smtClean="0">
                <a:latin typeface="王漢宗勘亭流繁" pitchFamily="2" charset="-120"/>
                <a:ea typeface="王漢宗勘亭流繁" pitchFamily="2" charset="-120"/>
              </a:rPr>
              <a:t>2</a:t>
            </a:r>
            <a:r>
              <a:rPr lang="zh-TW" altLang="en-US" dirty="0" smtClean="0">
                <a:latin typeface="王漢宗勘亭流繁" pitchFamily="2" charset="-120"/>
                <a:ea typeface="王漢宗勘亭流繁" pitchFamily="2" charset="-120"/>
              </a:rPr>
              <a:t>月</a:t>
            </a:r>
            <a:r>
              <a:rPr lang="en-US" altLang="zh-TW" dirty="0" smtClean="0">
                <a:latin typeface="王漢宗勘亭流繁" pitchFamily="2" charset="-120"/>
                <a:ea typeface="王漢宗勘亭流繁" pitchFamily="2" charset="-120"/>
              </a:rPr>
              <a:t>12</a:t>
            </a:r>
            <a:r>
              <a:rPr lang="zh-TW" altLang="en-US" dirty="0" smtClean="0">
                <a:latin typeface="王漢宗勘亭流繁" pitchFamily="2" charset="-120"/>
                <a:ea typeface="王漢宗勘亭流繁" pitchFamily="2" charset="-120"/>
              </a:rPr>
              <a:t>日，一名</a:t>
            </a:r>
            <a:r>
              <a:rPr lang="en-US" altLang="zh-TW" dirty="0" smtClean="0">
                <a:latin typeface="王漢宗勘亭流繁" pitchFamily="2" charset="-120"/>
                <a:ea typeface="王漢宗勘亭流繁" pitchFamily="2" charset="-120"/>
              </a:rPr>
              <a:t>40</a:t>
            </a:r>
            <a:r>
              <a:rPr lang="zh-TW" altLang="en-US" dirty="0" smtClean="0">
                <a:latin typeface="王漢宗勘亭流繁" pitchFamily="2" charset="-120"/>
                <a:ea typeface="王漢宗勘亭流繁" pitchFamily="2" charset="-120"/>
              </a:rPr>
              <a:t>多歲陳姓男子參加路跑行經麥帥二橋時， 被</a:t>
            </a:r>
            <a:r>
              <a:rPr lang="en-US" altLang="zh-TW" dirty="0" smtClean="0">
                <a:latin typeface="王漢宗勘亭流繁" pitchFamily="2" charset="-120"/>
                <a:ea typeface="王漢宗勘亭流繁" pitchFamily="2" charset="-120"/>
              </a:rPr>
              <a:t>10</a:t>
            </a:r>
            <a:r>
              <a:rPr lang="zh-TW" altLang="en-US" dirty="0" smtClean="0">
                <a:latin typeface="王漢宗勘亭流繁" pitchFamily="2" charset="-120"/>
                <a:ea typeface="王漢宗勘亭流繁" pitchFamily="2" charset="-120"/>
              </a:rPr>
              <a:t>多公斤的抽水大馬達擊中陳男頭部，頭部縫了</a:t>
            </a:r>
            <a:r>
              <a:rPr lang="en-US" altLang="zh-TW" dirty="0" smtClean="0">
                <a:latin typeface="王漢宗勘亭流繁" pitchFamily="2" charset="-120"/>
                <a:ea typeface="王漢宗勘亭流繁" pitchFamily="2" charset="-120"/>
              </a:rPr>
              <a:t>12</a:t>
            </a:r>
            <a:r>
              <a:rPr lang="zh-TW" altLang="en-US" dirty="0" smtClean="0">
                <a:latin typeface="王漢宗勘亭流繁" pitchFamily="2" charset="-120"/>
                <a:ea typeface="王漢宗勘亭流繁" pitchFamily="2" charset="-120"/>
              </a:rPr>
              <a:t>針、下巴縫了</a:t>
            </a:r>
            <a:r>
              <a:rPr lang="en-US" altLang="zh-TW" dirty="0" smtClean="0">
                <a:latin typeface="王漢宗勘亭流繁" pitchFamily="2" charset="-120"/>
                <a:ea typeface="王漢宗勘亭流繁" pitchFamily="2" charset="-120"/>
              </a:rPr>
              <a:t>4</a:t>
            </a:r>
            <a:r>
              <a:rPr lang="zh-TW" altLang="en-US" dirty="0" smtClean="0">
                <a:latin typeface="王漢宗勘亭流繁" pitchFamily="2" charset="-120"/>
                <a:ea typeface="王漢宗勘亭流繁" pitchFamily="2" charset="-120"/>
              </a:rPr>
              <a:t>針，疑似因為麥帥二橋維修平台馬達老舊鬆脫所致</a:t>
            </a:r>
            <a:endParaRPr lang="en-US" altLang="zh-TW" dirty="0" smtClean="0">
              <a:latin typeface="王漢宗勘亭流繁" pitchFamily="2" charset="-120"/>
              <a:ea typeface="王漢宗勘亭流繁" pitchFamily="2" charset="-120"/>
            </a:endParaRPr>
          </a:p>
          <a:p>
            <a:pPr lvl="1"/>
            <a:endParaRPr lang="zh-TW" altLang="en-US" dirty="0"/>
          </a:p>
        </p:txBody>
      </p:sp>
      <p:pic>
        <p:nvPicPr>
          <p:cNvPr id="8" name="內容版面配置區 7" descr="è·èé­å°æ½æ°´é¦¬éå¾å¤©èéç ¸å· æ°ç¾æä¾ ID-806771"/>
          <p:cNvPicPr>
            <a:picLocks noGrp="1"/>
          </p:cNvPicPr>
          <p:nvPr>
            <p:ph sz="half" idx="2"/>
          </p:nvPr>
        </p:nvPicPr>
        <p:blipFill>
          <a:blip r:embed="rId2" cstate="print"/>
          <a:srcRect/>
          <a:stretch>
            <a:fillRect/>
          </a:stretch>
        </p:blipFill>
        <p:spPr bwMode="auto">
          <a:xfrm>
            <a:off x="4970264" y="1600200"/>
            <a:ext cx="3394472"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波卡體一空陰" pitchFamily="18" charset="-120"/>
                <a:ea typeface="王漢宗波卡體一空陰" pitchFamily="18" charset="-120"/>
              </a:rPr>
              <a:t>路跑主辦單位注意事項</a:t>
            </a:r>
            <a:endParaRPr lang="zh-TW" altLang="en-US" dirty="0">
              <a:latin typeface="王漢宗波卡體一空陰" pitchFamily="18" charset="-120"/>
              <a:ea typeface="王漢宗波卡體一空陰" pitchFamily="18" charset="-120"/>
            </a:endParaRPr>
          </a:p>
        </p:txBody>
      </p:sp>
      <p:sp>
        <p:nvSpPr>
          <p:cNvPr id="3" name="內容版面配置區 2"/>
          <p:cNvSpPr>
            <a:spLocks noGrp="1"/>
          </p:cNvSpPr>
          <p:nvPr>
            <p:ph idx="1"/>
          </p:nvPr>
        </p:nvSpPr>
        <p:spPr>
          <a:xfrm>
            <a:off x="457200" y="1600200"/>
            <a:ext cx="8229600" cy="4997152"/>
          </a:xfrm>
        </p:spPr>
        <p:txBody>
          <a:bodyPr>
            <a:normAutofit/>
          </a:bodyPr>
          <a:lstStyle/>
          <a:p>
            <a:r>
              <a:rPr lang="zh-TW" altLang="en-US" dirty="0" smtClean="0">
                <a:latin typeface="王漢宗勘亭流繁" pitchFamily="2" charset="-120"/>
                <a:ea typeface="王漢宗勘亭流繁" pitchFamily="2" charset="-120"/>
              </a:rPr>
              <a:t>依據教育部體育署修訂之「路跑活動參與者安全維護及權益保障應注意事項」，為保障參與者健康安全，主辦單位應辦理下列事項：</a:t>
            </a:r>
            <a:endParaRPr lang="en-US" altLang="zh-TW" dirty="0" smtClean="0">
              <a:latin typeface="王漢宗勘亭流繁" pitchFamily="2" charset="-120"/>
              <a:ea typeface="王漢宗勘亭流繁" pitchFamily="2" charset="-120"/>
            </a:endParaRPr>
          </a:p>
          <a:p>
            <a:pPr lvl="1"/>
            <a:r>
              <a:rPr lang="zh-TW" altLang="zh-TW" dirty="0" smtClean="0">
                <a:latin typeface="王漢宗勘亭流繁" pitchFamily="2" charset="-120"/>
                <a:ea typeface="王漢宗勘亭流繁" pitchFamily="2" charset="-120"/>
              </a:rPr>
              <a:t>對</a:t>
            </a:r>
            <a:r>
              <a:rPr lang="zh-TW" altLang="en-US" dirty="0" smtClean="0">
                <a:latin typeface="王漢宗勘亭流繁" pitchFamily="2" charset="-120"/>
                <a:ea typeface="王漢宗勘亭流繁" pitchFamily="2" charset="-120"/>
              </a:rPr>
              <a:t>參與者</a:t>
            </a:r>
            <a:r>
              <a:rPr lang="zh-TW" altLang="zh-TW" dirty="0" smtClean="0">
                <a:latin typeface="王漢宗勘亭流繁" pitchFamily="2" charset="-120"/>
                <a:ea typeface="王漢宗勘亭流繁" pitchFamily="2" charset="-120"/>
              </a:rPr>
              <a:t>進行健康諮詢篩選</a:t>
            </a:r>
            <a:r>
              <a:rPr lang="zh-TW" altLang="en-US" dirty="0" smtClean="0">
                <a:latin typeface="王漢宗勘亭流繁" pitchFamily="2" charset="-120"/>
                <a:ea typeface="王漢宗勘亭流繁" pitchFamily="2" charset="-120"/>
              </a:rPr>
              <a:t>，並要求簽同意書。</a:t>
            </a:r>
            <a:endParaRPr lang="en-US" altLang="zh-TW" dirty="0" smtClean="0">
              <a:latin typeface="王漢宗勘亭流繁" pitchFamily="2" charset="-120"/>
              <a:ea typeface="王漢宗勘亭流繁" pitchFamily="2" charset="-120"/>
            </a:endParaRPr>
          </a:p>
          <a:p>
            <a:pPr lvl="1"/>
            <a:r>
              <a:rPr lang="zh-TW" altLang="zh-TW" dirty="0" smtClean="0">
                <a:latin typeface="王漢宗勘亭流繁" pitchFamily="2" charset="-120"/>
                <a:ea typeface="王漢宗勘亭流繁" pitchFamily="2" charset="-120"/>
              </a:rPr>
              <a:t>依法申請路權</a:t>
            </a:r>
            <a:r>
              <a:rPr lang="zh-TW" altLang="en-US" dirty="0" smtClean="0">
                <a:latin typeface="王漢宗勘亭流繁" pitchFamily="2" charset="-120"/>
                <a:ea typeface="王漢宗勘亭流繁" pitchFamily="2" charset="-120"/>
              </a:rPr>
              <a:t>。</a:t>
            </a:r>
            <a:endParaRPr lang="en-US" altLang="zh-TW" dirty="0" smtClean="0">
              <a:latin typeface="王漢宗勘亭流繁" pitchFamily="2" charset="-120"/>
              <a:ea typeface="王漢宗勘亭流繁" pitchFamily="2" charset="-120"/>
            </a:endParaRPr>
          </a:p>
          <a:p>
            <a:pPr lvl="1"/>
            <a:r>
              <a:rPr lang="zh-TW" altLang="zh-TW" dirty="0" smtClean="0">
                <a:latin typeface="王漢宗勘亭流繁" pitchFamily="2" charset="-120"/>
                <a:ea typeface="王漢宗勘亭流繁" pitchFamily="2" charset="-120"/>
              </a:rPr>
              <a:t>每五公里設一服務區</a:t>
            </a:r>
            <a:r>
              <a:rPr lang="zh-TW" altLang="en-US" dirty="0" smtClean="0">
                <a:latin typeface="王漢宗勘亭流繁" pitchFamily="2" charset="-120"/>
                <a:ea typeface="王漢宗勘亭流繁" pitchFamily="2" charset="-120"/>
              </a:rPr>
              <a:t>，提供食物與飲水。</a:t>
            </a:r>
            <a:endParaRPr lang="en-US" altLang="zh-TW" dirty="0" smtClean="0">
              <a:latin typeface="王漢宗勘亭流繁" pitchFamily="2" charset="-120"/>
              <a:ea typeface="王漢宗勘亭流繁" pitchFamily="2" charset="-120"/>
            </a:endParaRPr>
          </a:p>
          <a:p>
            <a:pPr lvl="1"/>
            <a:r>
              <a:rPr lang="zh-TW" altLang="zh-TW" dirty="0" smtClean="0">
                <a:latin typeface="王漢宗勘亭流繁" pitchFamily="2" charset="-120"/>
                <a:ea typeface="王漢宗勘亭流繁" pitchFamily="2" charset="-120"/>
              </a:rPr>
              <a:t>設置救護站</a:t>
            </a:r>
            <a:r>
              <a:rPr lang="zh-TW" altLang="en-US" dirty="0" smtClean="0">
                <a:latin typeface="王漢宗勘亭流繁" pitchFamily="2" charset="-120"/>
                <a:ea typeface="王漢宗勘亭流繁" pitchFamily="2" charset="-120"/>
              </a:rPr>
              <a:t>並配置醫護人員。</a:t>
            </a:r>
            <a:endParaRPr lang="en-US" altLang="zh-TW" dirty="0" smtClean="0">
              <a:latin typeface="王漢宗勘亭流繁" pitchFamily="2" charset="-120"/>
              <a:ea typeface="王漢宗勘亭流繁" pitchFamily="2" charset="-120"/>
            </a:endParaRPr>
          </a:p>
          <a:p>
            <a:pPr lvl="1"/>
            <a:r>
              <a:rPr lang="zh-TW" altLang="zh-TW" dirty="0" smtClean="0">
                <a:latin typeface="王漢宗勘亭流繁" pitchFamily="2" charset="-120"/>
                <a:ea typeface="王漢宗勘亭流繁" pitchFamily="2" charset="-120"/>
              </a:rPr>
              <a:t>投保公共意外責任險</a:t>
            </a:r>
            <a:r>
              <a:rPr lang="zh-TW" altLang="en-US" dirty="0" smtClean="0">
                <a:latin typeface="王漢宗勘亭流繁" pitchFamily="2" charset="-120"/>
                <a:ea typeface="王漢宗勘亭流繁" pitchFamily="2" charset="-120"/>
              </a:rPr>
              <a:t>。</a:t>
            </a:r>
            <a:endParaRPr lang="en-US" altLang="zh-TW" dirty="0" smtClean="0">
              <a:latin typeface="王漢宗勘亭流繁" pitchFamily="2" charset="-120"/>
              <a:ea typeface="王漢宗勘亭流繁" pitchFamily="2" charset="-120"/>
            </a:endParaRPr>
          </a:p>
          <a:p>
            <a:pPr lvl="1"/>
            <a:endParaRPr lang="en-US" altLang="zh-TW" dirty="0" smtClean="0"/>
          </a:p>
          <a:p>
            <a:pPr lvl="1"/>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王漢宗波卡體一空陰" pitchFamily="18" charset="-120"/>
                <a:ea typeface="王漢宗波卡體一空陰" pitchFamily="18" charset="-120"/>
              </a:rPr>
              <a:t>路跑選手注意事項</a:t>
            </a:r>
            <a:endParaRPr lang="zh-TW" altLang="en-US" dirty="0">
              <a:latin typeface="王漢宗波卡體一空陰" pitchFamily="18" charset="-120"/>
              <a:ea typeface="王漢宗波卡體一空陰" pitchFamily="18" charset="-120"/>
            </a:endParaRPr>
          </a:p>
        </p:txBody>
      </p:sp>
      <p:sp>
        <p:nvSpPr>
          <p:cNvPr id="3" name="內容版面配置區 2"/>
          <p:cNvSpPr>
            <a:spLocks noGrp="1"/>
          </p:cNvSpPr>
          <p:nvPr>
            <p:ph idx="1"/>
          </p:nvPr>
        </p:nvSpPr>
        <p:spPr>
          <a:xfrm>
            <a:off x="457200" y="1600200"/>
            <a:ext cx="8229600" cy="5069160"/>
          </a:xfrm>
        </p:spPr>
        <p:txBody>
          <a:bodyPr>
            <a:normAutofit/>
          </a:bodyPr>
          <a:lstStyle/>
          <a:p>
            <a:r>
              <a:rPr lang="zh-TW" altLang="en-US" dirty="0" smtClean="0">
                <a:latin typeface="王漢宗勘亭流繁" pitchFamily="2" charset="-120"/>
                <a:ea typeface="王漢宗勘亭流繁" pitchFamily="2" charset="-120"/>
              </a:rPr>
              <a:t>開始運動前暖身，運動完畢後收操。</a:t>
            </a:r>
            <a:endParaRPr lang="en-US" altLang="zh-TW" dirty="0" smtClean="0">
              <a:latin typeface="王漢宗勘亭流繁" pitchFamily="2" charset="-120"/>
              <a:ea typeface="王漢宗勘亭流繁" pitchFamily="2" charset="-120"/>
            </a:endParaRPr>
          </a:p>
          <a:p>
            <a:r>
              <a:rPr lang="zh-TW" altLang="en-US" dirty="0" smtClean="0">
                <a:latin typeface="王漢宗新潮體一波浪" pitchFamily="18" charset="-120"/>
                <a:ea typeface="王漢宗新潮體一波浪" pitchFamily="18" charset="-120"/>
              </a:rPr>
              <a:t>猝</a:t>
            </a:r>
            <a:r>
              <a:rPr lang="zh-TW" altLang="en-US" dirty="0" smtClean="0">
                <a:latin typeface="王漢宗勘亭流繁" pitchFamily="2" charset="-120"/>
                <a:ea typeface="王漢宗勘亭流繁" pitchFamily="2" charset="-120"/>
              </a:rPr>
              <a:t>死前可能有如下徵兆，若有請考慮是否繼續激烈運動</a:t>
            </a:r>
            <a:endParaRPr lang="en-US" altLang="zh-TW" dirty="0" smtClean="0">
              <a:latin typeface="王漢宗勘亭流繁" pitchFamily="2" charset="-120"/>
              <a:ea typeface="王漢宗勘亭流繁" pitchFamily="2" charset="-120"/>
            </a:endParaRPr>
          </a:p>
          <a:p>
            <a:pPr lvl="1"/>
            <a:r>
              <a:rPr lang="zh-TW" altLang="en-US" dirty="0" smtClean="0">
                <a:latin typeface="王漢宗勘亭流繁" pitchFamily="2" charset="-120"/>
                <a:ea typeface="王漢宗勘亭流繁" pitchFamily="2" charset="-120"/>
              </a:rPr>
              <a:t>情緒波動大</a:t>
            </a:r>
            <a:endParaRPr lang="en-US" altLang="zh-TW" dirty="0" smtClean="0">
              <a:latin typeface="王漢宗勘亭流繁" pitchFamily="2" charset="-120"/>
              <a:ea typeface="王漢宗勘亭流繁" pitchFamily="2" charset="-120"/>
            </a:endParaRPr>
          </a:p>
          <a:p>
            <a:pPr lvl="1"/>
            <a:r>
              <a:rPr lang="zh-TW" altLang="en-US" dirty="0" smtClean="0">
                <a:latin typeface="王漢宗勘亭流繁" pitchFamily="2" charset="-120"/>
                <a:ea typeface="王漢宗勘亭流繁" pitchFamily="2" charset="-120"/>
              </a:rPr>
              <a:t>心臟負荷突然加重</a:t>
            </a:r>
            <a:endParaRPr lang="en-US" altLang="zh-TW" dirty="0" smtClean="0">
              <a:latin typeface="王漢宗勘亭流繁" pitchFamily="2" charset="-120"/>
              <a:ea typeface="王漢宗勘亭流繁" pitchFamily="2" charset="-120"/>
            </a:endParaRPr>
          </a:p>
          <a:p>
            <a:pPr lvl="1"/>
            <a:r>
              <a:rPr lang="zh-TW" altLang="en-US" dirty="0" smtClean="0">
                <a:latin typeface="王漢宗勘亭流繁" pitchFamily="2" charset="-120"/>
                <a:ea typeface="王漢宗勘亭流繁" pitchFamily="2" charset="-120"/>
              </a:rPr>
              <a:t>肥胖</a:t>
            </a:r>
            <a:endParaRPr lang="en-US" altLang="zh-TW" dirty="0" smtClean="0">
              <a:latin typeface="王漢宗勘亭流繁" pitchFamily="2" charset="-120"/>
              <a:ea typeface="王漢宗勘亭流繁" pitchFamily="2" charset="-120"/>
            </a:endParaRPr>
          </a:p>
          <a:p>
            <a:pPr lvl="1"/>
            <a:r>
              <a:rPr lang="zh-TW" altLang="en-US" dirty="0" smtClean="0">
                <a:latin typeface="王漢宗勘亭流繁" pitchFamily="2" charset="-120"/>
                <a:ea typeface="王漢宗勘亭流繁" pitchFamily="2" charset="-120"/>
              </a:rPr>
              <a:t>打鼾</a:t>
            </a:r>
            <a:endParaRPr lang="en-US" altLang="zh-TW" dirty="0" smtClean="0">
              <a:latin typeface="王漢宗勘亭流繁" pitchFamily="2" charset="-120"/>
              <a:ea typeface="王漢宗勘亭流繁" pitchFamily="2" charset="-120"/>
            </a:endParaRPr>
          </a:p>
          <a:p>
            <a:pPr lvl="1"/>
            <a:r>
              <a:rPr lang="zh-TW" altLang="en-US" dirty="0" smtClean="0">
                <a:latin typeface="王漢宗勘亭流繁" pitchFamily="2" charset="-120"/>
                <a:ea typeface="王漢宗勘亭流繁" pitchFamily="2" charset="-120"/>
              </a:rPr>
              <a:t>吸菸酗酒</a:t>
            </a:r>
            <a:endParaRPr lang="en-US" altLang="zh-TW" dirty="0" smtClean="0">
              <a:latin typeface="王漢宗勘亭流繁" pitchFamily="2" charset="-120"/>
              <a:ea typeface="王漢宗勘亭流繁" pitchFamily="2" charset="-120"/>
            </a:endParaRPr>
          </a:p>
          <a:p>
            <a:r>
              <a:rPr lang="zh-TW" altLang="en-US" dirty="0" smtClean="0">
                <a:latin typeface="王漢宗勘亭流繁" pitchFamily="2" charset="-120"/>
                <a:ea typeface="王漢宗勘亭流繁" pitchFamily="2" charset="-120"/>
              </a:rPr>
              <a:t>定期健康檢查。</a:t>
            </a:r>
            <a:endParaRPr lang="zh-TW" altLang="en-US" dirty="0">
              <a:latin typeface="王漢宗勘亭流繁" pitchFamily="2" charset="-120"/>
              <a:ea typeface="王漢宗勘亭流繁" pitchFamily="2" charset="-120"/>
            </a:endParaRP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857</Words>
  <Application>Microsoft Office PowerPoint</Application>
  <PresentationFormat>如螢幕大小 (4:3)</PresentationFormat>
  <Paragraphs>73</Paragraphs>
  <Slides>12</Slides>
  <Notes>0</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佈景主題</vt:lpstr>
      <vt:lpstr>機關安全維護宣導</vt:lpstr>
      <vt:lpstr>前言</vt:lpstr>
      <vt:lpstr>運動傷害</vt:lpstr>
      <vt:lpstr>猝死</vt:lpstr>
      <vt:lpstr>猝死實際案例1</vt:lpstr>
      <vt:lpstr>猝死實際案例2</vt:lpstr>
      <vt:lpstr>其他意外</vt:lpstr>
      <vt:lpstr>路跑主辦單位注意事項</vt:lpstr>
      <vt:lpstr>路跑選手注意事項</vt:lpstr>
      <vt:lpstr>結論</vt:lpstr>
      <vt:lpstr>資料來源</vt:lpstr>
      <vt:lpstr>資料來源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sp1699</dc:creator>
  <cp:lastModifiedBy>sp1699</cp:lastModifiedBy>
  <cp:revision>72</cp:revision>
  <dcterms:created xsi:type="dcterms:W3CDTF">2019-03-25T08:07:44Z</dcterms:created>
  <dcterms:modified xsi:type="dcterms:W3CDTF">2019-03-28T03:27:10Z</dcterms:modified>
</cp:coreProperties>
</file>