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371600" y="1295280"/>
            <a:ext cx="6400440" cy="685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371600" y="2438280"/>
            <a:ext cx="6400440" cy="1453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1371600" y="4030560"/>
            <a:ext cx="6400440" cy="1453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371600" y="1295280"/>
            <a:ext cx="6400440" cy="685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371600" y="2438280"/>
            <a:ext cx="3123360" cy="1453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51560" y="2438280"/>
            <a:ext cx="3123360" cy="1453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1371600" y="4030560"/>
            <a:ext cx="3123360" cy="1453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651560" y="4030560"/>
            <a:ext cx="3123360" cy="1453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371600" y="1295280"/>
            <a:ext cx="6400440" cy="685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1371600" y="2438280"/>
            <a:ext cx="2060640" cy="1453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535560" y="2438280"/>
            <a:ext cx="2060640" cy="1453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5699880" y="2438280"/>
            <a:ext cx="2060640" cy="1453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1371600" y="4030560"/>
            <a:ext cx="2060640" cy="1453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535560" y="4030560"/>
            <a:ext cx="2060640" cy="1453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5699880" y="4030560"/>
            <a:ext cx="2060640" cy="1453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371600" y="1295280"/>
            <a:ext cx="6400440" cy="685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1371600" y="2438280"/>
            <a:ext cx="6400440" cy="304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371600" y="1295280"/>
            <a:ext cx="6400440" cy="685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1371600" y="2438280"/>
            <a:ext cx="6400440" cy="304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371600" y="1295280"/>
            <a:ext cx="6400440" cy="685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1371600" y="2438280"/>
            <a:ext cx="3123360" cy="304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51560" y="2438280"/>
            <a:ext cx="3123360" cy="304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371600" y="1295280"/>
            <a:ext cx="6400440" cy="685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1371600" y="1295280"/>
            <a:ext cx="6400440" cy="3178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371600" y="1295280"/>
            <a:ext cx="6400440" cy="685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1371600" y="2438280"/>
            <a:ext cx="3123360" cy="1453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51560" y="2438280"/>
            <a:ext cx="3123360" cy="304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1371600" y="4030560"/>
            <a:ext cx="3123360" cy="1453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371600" y="1295280"/>
            <a:ext cx="6400440" cy="685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1371600" y="2438280"/>
            <a:ext cx="6400440" cy="304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371600" y="1295280"/>
            <a:ext cx="6400440" cy="685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1371600" y="2438280"/>
            <a:ext cx="3123360" cy="304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51560" y="2438280"/>
            <a:ext cx="3123360" cy="1453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51560" y="4030560"/>
            <a:ext cx="3123360" cy="1453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371600" y="1295280"/>
            <a:ext cx="6400440" cy="685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371600" y="2438280"/>
            <a:ext cx="3123360" cy="1453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51560" y="2438280"/>
            <a:ext cx="3123360" cy="1453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1371600" y="4030560"/>
            <a:ext cx="6400440" cy="1453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371600" y="1295280"/>
            <a:ext cx="6400440" cy="685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1371600" y="2438280"/>
            <a:ext cx="6400440" cy="1453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1371600" y="4030560"/>
            <a:ext cx="6400440" cy="1453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371600" y="1295280"/>
            <a:ext cx="6400440" cy="685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1371600" y="2438280"/>
            <a:ext cx="3123360" cy="1453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51560" y="2438280"/>
            <a:ext cx="3123360" cy="1453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1371600" y="4030560"/>
            <a:ext cx="3123360" cy="1453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651560" y="4030560"/>
            <a:ext cx="3123360" cy="1453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371600" y="1295280"/>
            <a:ext cx="6400440" cy="685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1371600" y="2438280"/>
            <a:ext cx="2060640" cy="1453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3535560" y="2438280"/>
            <a:ext cx="2060640" cy="1453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5699880" y="2438280"/>
            <a:ext cx="2060640" cy="1453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1371600" y="4030560"/>
            <a:ext cx="2060640" cy="1453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3535560" y="4030560"/>
            <a:ext cx="2060640" cy="1453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5699880" y="4030560"/>
            <a:ext cx="2060640" cy="1453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371600" y="1295280"/>
            <a:ext cx="6400440" cy="685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371600" y="2438280"/>
            <a:ext cx="6400440" cy="304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371600" y="1295280"/>
            <a:ext cx="6400440" cy="685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371600" y="2438280"/>
            <a:ext cx="3123360" cy="304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51560" y="2438280"/>
            <a:ext cx="3123360" cy="304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371600" y="1295280"/>
            <a:ext cx="6400440" cy="685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1371600" y="1295280"/>
            <a:ext cx="6400440" cy="3178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371600" y="1295280"/>
            <a:ext cx="6400440" cy="685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371600" y="2438280"/>
            <a:ext cx="3123360" cy="1453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51560" y="2438280"/>
            <a:ext cx="3123360" cy="304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1371600" y="4030560"/>
            <a:ext cx="3123360" cy="1453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371600" y="1295280"/>
            <a:ext cx="6400440" cy="685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371600" y="2438280"/>
            <a:ext cx="3123360" cy="304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51560" y="2438280"/>
            <a:ext cx="3123360" cy="1453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51560" y="4030560"/>
            <a:ext cx="3123360" cy="1453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371600" y="1295280"/>
            <a:ext cx="6400440" cy="685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371600" y="2438280"/>
            <a:ext cx="3123360" cy="1453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51560" y="2438280"/>
            <a:ext cx="3123360" cy="1453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1371600" y="4030560"/>
            <a:ext cx="6400440" cy="1453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7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1371600" y="1859400"/>
            <a:ext cx="6400440" cy="129492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0" lang="zh-TW" sz="3600" spc="299" strike="noStrike" cap="all">
                <a:solidFill>
                  <a:srgbClr val="000000"/>
                </a:solidFill>
                <a:latin typeface="Garamond"/>
              </a:rPr>
              <a:t>按一下以編輯母片標題樣式</a:t>
            </a:r>
            <a:endParaRPr b="0" lang="zh-TW" sz="3600" spc="-1" strike="noStrike">
              <a:solidFill>
                <a:srgbClr val="000000"/>
              </a:solidFill>
              <a:latin typeface="Garamond"/>
            </a:endParaRPr>
          </a:p>
        </p:txBody>
      </p:sp>
      <p:pic>
        <p:nvPicPr>
          <p:cNvPr id="2" name="Picture 7" descr=""/>
          <p:cNvPicPr/>
          <p:nvPr/>
        </p:nvPicPr>
        <p:blipFill>
          <a:blip r:embed="rId3">
            <a:lum bright="-14000"/>
          </a:blip>
          <a:stretch/>
        </p:blipFill>
        <p:spPr>
          <a:xfrm>
            <a:off x="0" y="2801160"/>
            <a:ext cx="9143640" cy="932400"/>
          </a:xfrm>
          <a:prstGeom prst="rect">
            <a:avLst/>
          </a:prstGeom>
          <a:ln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dt"/>
          </p:nvPr>
        </p:nvSpPr>
        <p:spPr>
          <a:xfrm>
            <a:off x="30492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5591262C-F977-4A87-BB72-A221ECB542A7}" type="datetime">
              <a:rPr b="0" lang="en-US" sz="1100" spc="-1" strike="noStrike">
                <a:solidFill>
                  <a:srgbClr val="c6bc9c"/>
                </a:solidFill>
                <a:latin typeface="Garamond"/>
              </a:rPr>
              <a:t>10/1/19</a:t>
            </a:fld>
            <a:endParaRPr b="0" lang="en-US" sz="1100" spc="-1" strike="noStrike"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/>
          </p:nvPr>
        </p:nvSpPr>
        <p:spPr>
          <a:xfrm>
            <a:off x="2971800" y="6356520"/>
            <a:ext cx="32000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/>
          </p:nvPr>
        </p:nvSpPr>
        <p:spPr>
          <a:xfrm>
            <a:off x="6675120" y="636408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0F41455-C8E4-4E05-934A-ADBB7EB71D17}" type="slidenum">
              <a:rPr b="1" lang="en-US" sz="1200" spc="-1" strike="noStrike">
                <a:solidFill>
                  <a:srgbClr val="c6bc9c"/>
                </a:solidFill>
                <a:latin typeface="Garamond"/>
              </a:rPr>
              <a:t>10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TW" sz="1800" spc="-1" strike="noStrike">
                <a:solidFill>
                  <a:srgbClr val="000000"/>
                </a:solidFill>
                <a:latin typeface="Garamond"/>
              </a:rPr>
              <a:t>請按這裡編輯大綱文字格式</a:t>
            </a:r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zh-TW" sz="1400" spc="-1" strike="noStrike">
                <a:solidFill>
                  <a:srgbClr val="000000"/>
                </a:solidFill>
                <a:latin typeface="Garamond"/>
              </a:rPr>
              <a:t>第二個大綱層次</a:t>
            </a:r>
            <a:endParaRPr b="0" lang="zh-TW" sz="1400" spc="-1" strike="noStrike">
              <a:solidFill>
                <a:srgbClr val="000000"/>
              </a:solidFill>
              <a:latin typeface="Garamond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TW" sz="1400" spc="-1" strike="noStrike">
                <a:solidFill>
                  <a:srgbClr val="000000"/>
                </a:solidFill>
                <a:latin typeface="Garamond"/>
              </a:rPr>
              <a:t>第三個大綱層次</a:t>
            </a:r>
            <a:endParaRPr b="0" lang="zh-TW" sz="1400" spc="-1" strike="noStrike">
              <a:solidFill>
                <a:srgbClr val="000000"/>
              </a:solidFill>
              <a:latin typeface="Garamond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zh-TW" sz="1400" spc="-1" strike="noStrike">
                <a:solidFill>
                  <a:srgbClr val="000000"/>
                </a:solidFill>
                <a:latin typeface="Garamond"/>
              </a:rPr>
              <a:t>第四個大綱層次</a:t>
            </a:r>
            <a:endParaRPr b="0" lang="zh-TW" sz="1400" spc="-1" strike="noStrike">
              <a:solidFill>
                <a:srgbClr val="000000"/>
              </a:solidFill>
              <a:latin typeface="Garamond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TW" sz="2000" spc="-1" strike="noStrike">
                <a:solidFill>
                  <a:srgbClr val="000000"/>
                </a:solidFill>
                <a:latin typeface="Garamond"/>
              </a:rPr>
              <a:t>第五個大綱層次</a:t>
            </a:r>
            <a:endParaRPr b="0" lang="zh-TW" sz="2000" spc="-1" strike="noStrike">
              <a:solidFill>
                <a:srgbClr val="000000"/>
              </a:solidFill>
              <a:latin typeface="Garamond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TW" sz="2000" spc="-1" strike="noStrike">
                <a:solidFill>
                  <a:srgbClr val="000000"/>
                </a:solidFill>
                <a:latin typeface="Garamond"/>
              </a:rPr>
              <a:t>第六個大綱層次</a:t>
            </a:r>
            <a:endParaRPr b="0" lang="zh-TW" sz="2000" spc="-1" strike="noStrike">
              <a:solidFill>
                <a:srgbClr val="000000"/>
              </a:solidFill>
              <a:latin typeface="Garamond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TW" sz="2000" spc="-1" strike="noStrike">
                <a:solidFill>
                  <a:srgbClr val="000000"/>
                </a:solidFill>
                <a:latin typeface="Garamond"/>
              </a:rPr>
              <a:t>第七個大綱層次</a:t>
            </a:r>
            <a:endParaRPr b="0" lang="zh-TW" sz="20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7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371600" y="1295280"/>
            <a:ext cx="6400440" cy="68544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0" lang="zh-TW" sz="3600" spc="299" strike="noStrike" cap="all">
                <a:solidFill>
                  <a:srgbClr val="000000"/>
                </a:solidFill>
                <a:latin typeface="Garamond"/>
              </a:rPr>
              <a:t>按一下以編輯母片標題樣式</a:t>
            </a:r>
            <a:endParaRPr b="0" lang="zh-TW" sz="36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1371600" y="2438280"/>
            <a:ext cx="6400440" cy="3047760"/>
          </a:xfrm>
          <a:prstGeom prst="rect">
            <a:avLst/>
          </a:prstGeom>
        </p:spPr>
        <p:txBody>
          <a:bodyPr>
            <a:noAutofit/>
          </a:bodyPr>
          <a:p>
            <a:pPr indent="-273960">
              <a:lnSpc>
                <a:spcPct val="15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zh-TW" sz="1800" spc="-1" strike="noStrike">
                <a:solidFill>
                  <a:srgbClr val="000000"/>
                </a:solidFill>
                <a:latin typeface="Garamond"/>
              </a:rPr>
              <a:t>按一下以編輯母片文字樣式</a:t>
            </a:r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  <a:p>
            <a:pPr lvl="1" marL="743040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zh-TW" sz="1600" spc="-1" strike="noStrike">
                <a:solidFill>
                  <a:srgbClr val="000000"/>
                </a:solidFill>
                <a:latin typeface="Garamond"/>
              </a:rPr>
              <a:t>第二層</a:t>
            </a:r>
            <a:endParaRPr b="0" lang="zh-TW" sz="1600" spc="-1" strike="noStrike">
              <a:solidFill>
                <a:srgbClr val="000000"/>
              </a:solidFill>
              <a:latin typeface="Garamond"/>
            </a:endParaRPr>
          </a:p>
          <a:p>
            <a:pPr lvl="2" marL="1143000" indent="-22824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b="0" lang="zh-TW" sz="1400" spc="-1" strike="noStrike">
                <a:solidFill>
                  <a:srgbClr val="000000"/>
                </a:solidFill>
                <a:latin typeface="Garamond"/>
              </a:rPr>
              <a:t>第三層</a:t>
            </a:r>
            <a:endParaRPr b="0" lang="zh-TW" sz="1400" spc="-1" strike="noStrike">
              <a:solidFill>
                <a:srgbClr val="000000"/>
              </a:solidFill>
              <a:latin typeface="Garamond"/>
            </a:endParaRPr>
          </a:p>
          <a:p>
            <a:pPr lvl="3" marL="1600200" indent="-22824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b="0" lang="zh-TW" sz="1400" spc="-1" strike="noStrike">
                <a:solidFill>
                  <a:srgbClr val="000000"/>
                </a:solidFill>
                <a:latin typeface="Garamond"/>
              </a:rPr>
              <a:t>第四層</a:t>
            </a:r>
            <a:endParaRPr b="0" lang="zh-TW" sz="1400" spc="-1" strike="noStrike">
              <a:solidFill>
                <a:srgbClr val="000000"/>
              </a:solidFill>
              <a:latin typeface="Garamond"/>
            </a:endParaRPr>
          </a:p>
          <a:p>
            <a:pPr lvl="4" marL="2057400" indent="-22824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b="0" lang="zh-TW" sz="1400" spc="-1" strike="noStrike">
                <a:solidFill>
                  <a:srgbClr val="000000"/>
                </a:solidFill>
                <a:latin typeface="Garamond"/>
              </a:rPr>
              <a:t>第五層</a:t>
            </a:r>
            <a:endParaRPr b="0" lang="zh-TW" sz="1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dt"/>
          </p:nvPr>
        </p:nvSpPr>
        <p:spPr>
          <a:xfrm>
            <a:off x="30492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40648DEE-A9D0-4F65-8C46-9C905408F719}" type="datetime">
              <a:rPr b="0" lang="en-US" sz="1100" spc="-1" strike="noStrike">
                <a:solidFill>
                  <a:srgbClr val="c6bc9c"/>
                </a:solidFill>
                <a:latin typeface="Garamond"/>
              </a:rPr>
              <a:t>10/1/19</a:t>
            </a:fld>
            <a:endParaRPr b="0" lang="en-US" sz="1100" spc="-1" strike="noStrike">
              <a:latin typeface="Times New Roman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ftr"/>
          </p:nvPr>
        </p:nvSpPr>
        <p:spPr>
          <a:xfrm>
            <a:off x="2971800" y="6356520"/>
            <a:ext cx="32000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sldNum"/>
          </p:nvPr>
        </p:nvSpPr>
        <p:spPr>
          <a:xfrm>
            <a:off x="6675120" y="636408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8E250DA-3888-4C56-87EA-3983AC3D481A}" type="slidenum">
              <a:rPr b="1" lang="en-US" sz="1200" spc="-1" strike="noStrike">
                <a:solidFill>
                  <a:srgbClr val="c6bc9c"/>
                </a:solidFill>
                <a:latin typeface="Garamond"/>
              </a:rPr>
              <a:t>&lt;編號&gt;</a:t>
            </a:fld>
            <a:endParaRPr b="0" lang="en-US" sz="1200" spc="-1" strike="noStrike">
              <a:latin typeface="Times New Roman"/>
            </a:endParaRPr>
          </a:p>
        </p:txBody>
      </p:sp>
      <p:pic>
        <p:nvPicPr>
          <p:cNvPr id="49" name="Picture 8" descr=""/>
          <p:cNvPicPr/>
          <p:nvPr/>
        </p:nvPicPr>
        <p:blipFill>
          <a:blip r:embed="rId3">
            <a:lum bright="-14000"/>
          </a:blip>
          <a:stretch/>
        </p:blipFill>
        <p:spPr>
          <a:xfrm>
            <a:off x="0" y="1618560"/>
            <a:ext cx="9143640" cy="93240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1371600" y="1859400"/>
            <a:ext cx="6400440" cy="12949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100000"/>
              </a:lnSpc>
            </a:pPr>
            <a:r>
              <a:rPr b="0" lang="zh-TW" sz="5400" spc="299" strike="noStrike" cap="all">
                <a:solidFill>
                  <a:srgbClr val="000000"/>
                </a:solidFill>
                <a:latin typeface="Garamond"/>
              </a:rPr>
              <a:t>機關安全維護宣導</a:t>
            </a:r>
            <a:endParaRPr b="0" lang="zh-TW" sz="5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1371600" y="3429000"/>
            <a:ext cx="6400440" cy="761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50000"/>
              </a:lnSpc>
              <a:spcBef>
                <a:spcPts val="720"/>
              </a:spcBef>
            </a:pPr>
            <a:r>
              <a:rPr b="0" i="1" lang="en-US" sz="3600" spc="-1" strike="noStrike">
                <a:solidFill>
                  <a:srgbClr val="595959"/>
                </a:solidFill>
                <a:latin typeface="Garamond"/>
              </a:rPr>
              <a:t>恐怖主義近況</a:t>
            </a: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1371600" y="1295280"/>
            <a:ext cx="6400440" cy="685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zh-TW" sz="3200" spc="-1" strike="noStrike">
                <a:solidFill>
                  <a:srgbClr val="000000"/>
                </a:solidFill>
                <a:latin typeface="Garamond"/>
              </a:rPr>
              <a:t>花蓮縣政府政風處關心您</a:t>
            </a:r>
            <a:r>
              <a:rPr b="0" lang="zh-TW" sz="3200" spc="-1" strike="noStrike">
                <a:solidFill>
                  <a:srgbClr val="000000"/>
                </a:solidFill>
                <a:latin typeface="Garamond"/>
              </a:rPr>
              <a:t>!</a:t>
            </a:r>
            <a:endParaRPr b="0" lang="zh-TW" sz="32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1371600" y="1295280"/>
            <a:ext cx="6400440" cy="6854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0" lang="zh-TW" sz="3600" spc="299" strike="noStrike" cap="all">
                <a:solidFill>
                  <a:srgbClr val="000000"/>
                </a:solidFill>
                <a:latin typeface="Garamond"/>
              </a:rPr>
              <a:t>前言</a:t>
            </a:r>
            <a:endParaRPr b="0" lang="zh-TW" sz="36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1371600" y="2438280"/>
            <a:ext cx="6400440" cy="30477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50000"/>
              </a:lnSpc>
              <a:spcBef>
                <a:spcPts val="400"/>
              </a:spcBef>
            </a:pPr>
            <a:endParaRPr b="0" lang="zh-TW" sz="1800" spc="-1" strike="noStrike">
              <a:solidFill>
                <a:srgbClr val="000000"/>
              </a:solidFill>
              <a:latin typeface="Garamond"/>
            </a:endParaRP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b="0" lang="zh-TW" sz="2000" spc="-1" strike="noStrike">
                <a:solidFill>
                  <a:srgbClr val="000000"/>
                </a:solidFill>
                <a:latin typeface="標楷體"/>
                <a:ea typeface="標楷體"/>
              </a:rPr>
              <a:t>今年</a:t>
            </a:r>
            <a:r>
              <a:rPr b="0" lang="zh-TW" sz="2000" spc="-1" strike="noStrike">
                <a:solidFill>
                  <a:srgbClr val="000000"/>
                </a:solidFill>
                <a:latin typeface="標楷體"/>
                <a:ea typeface="標楷體"/>
              </a:rPr>
              <a:t>2</a:t>
            </a:r>
            <a:r>
              <a:rPr b="0" lang="zh-TW" sz="2000" spc="-1" strike="noStrike">
                <a:solidFill>
                  <a:srgbClr val="000000"/>
                </a:solidFill>
                <a:latin typeface="標楷體"/>
                <a:ea typeface="標楷體"/>
              </a:rPr>
              <a:t>月，美國總統川普正式宣布攻陷伊斯蘭國所有領土，一度橫掃中東的恐怖組織遭受重創，似乎離世界和平更進一步</a:t>
            </a:r>
            <a:r>
              <a:rPr b="0" lang="zh-TW" sz="2000" spc="-1" strike="noStrike">
                <a:solidFill>
                  <a:srgbClr val="000000"/>
                </a:solidFill>
                <a:latin typeface="標楷體"/>
                <a:ea typeface="標楷體"/>
              </a:rPr>
              <a:t>?</a:t>
            </a:r>
            <a:endParaRPr b="0" lang="zh-TW" sz="2000" spc="-1" strike="noStrike">
              <a:solidFill>
                <a:srgbClr val="000000"/>
              </a:solidFill>
              <a:latin typeface="Garamond"/>
            </a:endParaRPr>
          </a:p>
          <a:p>
            <a:pPr>
              <a:lnSpc>
                <a:spcPct val="150000"/>
              </a:lnSpc>
              <a:spcBef>
                <a:spcPts val="400"/>
              </a:spcBef>
            </a:pPr>
            <a:endParaRPr b="0" lang="zh-TW" sz="2000" spc="-1" strike="noStrike">
              <a:solidFill>
                <a:srgbClr val="000000"/>
              </a:solidFill>
              <a:latin typeface="Garamond"/>
            </a:endParaRPr>
          </a:p>
          <a:p>
            <a:pPr>
              <a:lnSpc>
                <a:spcPct val="150000"/>
              </a:lnSpc>
              <a:spcBef>
                <a:spcPts val="400"/>
              </a:spcBef>
            </a:pPr>
            <a:endParaRPr b="0" lang="zh-TW" sz="20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1371600" y="1295280"/>
            <a:ext cx="6400440" cy="6854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0" lang="zh-TW" sz="3600" spc="299" strike="noStrike" cap="all">
                <a:solidFill>
                  <a:srgbClr val="000000"/>
                </a:solidFill>
                <a:latin typeface="Garamond"/>
              </a:rPr>
              <a:t>IS</a:t>
            </a:r>
            <a:r>
              <a:rPr b="0" lang="zh-TW" sz="3600" spc="299" strike="noStrike" cap="all">
                <a:solidFill>
                  <a:srgbClr val="000000"/>
                </a:solidFill>
                <a:latin typeface="Garamond"/>
              </a:rPr>
              <a:t>重創後恐怖組織發展</a:t>
            </a:r>
            <a:endParaRPr b="0" lang="zh-TW" sz="36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1371600" y="2438280"/>
            <a:ext cx="6400440" cy="3047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indent="-273960">
              <a:lnSpc>
                <a:spcPct val="15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zh-TW" sz="1800" spc="-1" strike="noStrike">
                <a:solidFill>
                  <a:srgbClr val="000000"/>
                </a:solidFill>
                <a:latin typeface="標楷體"/>
                <a:ea typeface="標楷體"/>
              </a:rPr>
              <a:t>利比亞正瀕於全面內戰邊緣，並已擴及鄰近</a:t>
            </a:r>
            <a:r>
              <a:rPr b="0" lang="zh-TW" sz="1800" spc="-1" strike="noStrike">
                <a:solidFill>
                  <a:srgbClr val="000000"/>
                </a:solidFill>
                <a:latin typeface="標楷體"/>
                <a:ea typeface="標楷體"/>
              </a:rPr>
              <a:t>18 </a:t>
            </a:r>
            <a:r>
              <a:rPr b="0" lang="zh-TW" sz="1800" spc="-1" strike="noStrike">
                <a:solidFill>
                  <a:srgbClr val="000000"/>
                </a:solidFill>
                <a:latin typeface="標楷體"/>
                <a:ea typeface="標楷體"/>
              </a:rPr>
              <a:t>個國家。</a:t>
            </a:r>
            <a:endParaRPr b="0" lang="zh-TW" sz="1800" spc="-1" strike="noStrike">
              <a:solidFill>
                <a:srgbClr val="000000"/>
              </a:solidFill>
              <a:latin typeface="標楷體"/>
              <a:ea typeface="標楷體"/>
            </a:endParaRPr>
          </a:p>
          <a:p>
            <a:pPr indent="-273960">
              <a:lnSpc>
                <a:spcPct val="15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zh-TW" sz="1800" spc="-1" strike="noStrike">
                <a:solidFill>
                  <a:srgbClr val="000000"/>
                </a:solidFill>
                <a:latin typeface="標楷體"/>
                <a:ea typeface="標楷體"/>
              </a:rPr>
              <a:t>IS</a:t>
            </a:r>
            <a:r>
              <a:rPr b="0" lang="zh-TW" sz="1800" spc="-1" strike="noStrike">
                <a:solidFill>
                  <a:srgbClr val="000000"/>
                </a:solidFill>
                <a:latin typeface="標楷體"/>
                <a:ea typeface="標楷體"/>
              </a:rPr>
              <a:t>聲稱成立巴基斯坦省，並攻擊印度克什米爾地區。</a:t>
            </a:r>
            <a:endParaRPr b="0" lang="zh-TW" sz="1800" spc="-1" strike="noStrike">
              <a:solidFill>
                <a:srgbClr val="000000"/>
              </a:solidFill>
              <a:latin typeface="標楷體"/>
              <a:ea typeface="標楷體"/>
            </a:endParaRPr>
          </a:p>
          <a:p>
            <a:pPr marL="252000" indent="-273960">
              <a:lnSpc>
                <a:spcPct val="15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zh-TW" sz="1800" spc="-1" strike="noStrike">
                <a:solidFill>
                  <a:srgbClr val="000000"/>
                </a:solidFill>
                <a:latin typeface="標楷體"/>
                <a:ea typeface="標楷體"/>
              </a:rPr>
              <a:t>涉及 </a:t>
            </a:r>
            <a:r>
              <a:rPr b="0" lang="zh-TW" sz="1800" spc="-1" strike="noStrike">
                <a:solidFill>
                  <a:srgbClr val="000000"/>
                </a:solidFill>
                <a:latin typeface="標楷體"/>
                <a:ea typeface="標楷體"/>
              </a:rPr>
              <a:t>2008 </a:t>
            </a:r>
            <a:r>
              <a:rPr b="0" lang="zh-TW" sz="1800" spc="-1" strike="noStrike">
                <a:solidFill>
                  <a:srgbClr val="000000"/>
                </a:solidFill>
                <a:latin typeface="標楷體"/>
                <a:ea typeface="標楷體"/>
              </a:rPr>
              <a:t>年孟買恐怖攻擊之「虔誠軍」至少有 </a:t>
            </a:r>
            <a:r>
              <a:rPr b="0" lang="zh-TW" sz="1800" spc="-1" strike="noStrike">
                <a:solidFill>
                  <a:srgbClr val="000000"/>
                </a:solidFill>
                <a:latin typeface="標楷體"/>
                <a:ea typeface="標楷體"/>
              </a:rPr>
              <a:t>300 </a:t>
            </a:r>
            <a:r>
              <a:rPr b="0" lang="zh-TW" sz="1800" spc="-1" strike="noStrike">
                <a:solidFill>
                  <a:srgbClr val="000000"/>
                </a:solidFill>
                <a:latin typeface="標楷體"/>
                <a:ea typeface="標楷體"/>
              </a:rPr>
              <a:t>名成員在阿富 汗地區積極活動，並與「阿富汗塔利班」、 「哈卡尼網路」，及以維吾爾族為主的「東 突厥斯坦伊斯蘭運動」</a:t>
            </a:r>
            <a:endParaRPr b="0" lang="zh-TW" sz="1800" spc="-1" strike="noStrike">
              <a:solidFill>
                <a:srgbClr val="000000"/>
              </a:solidFill>
              <a:latin typeface="標楷體"/>
              <a:ea typeface="標楷體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1371600" y="1295280"/>
            <a:ext cx="6400440" cy="6854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0" lang="zh-TW" sz="3600" spc="299" strike="noStrike" cap="all">
                <a:solidFill>
                  <a:srgbClr val="000000"/>
                </a:solidFill>
                <a:latin typeface="Garamond"/>
              </a:rPr>
              <a:t>斯里蘭卡復活節恐怖攻擊</a:t>
            </a:r>
            <a:r>
              <a:rPr b="0" lang="zh-TW" sz="3600" spc="299" strike="noStrike" cap="all">
                <a:solidFill>
                  <a:srgbClr val="000000"/>
                </a:solidFill>
                <a:latin typeface="Garamond"/>
              </a:rPr>
              <a:t>1</a:t>
            </a:r>
            <a:endParaRPr b="0" lang="zh-TW" sz="36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1371600" y="2438280"/>
            <a:ext cx="6400440" cy="30477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52000" indent="-273960">
              <a:lnSpc>
                <a:spcPct val="15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zh-TW" sz="1800" spc="-1" strike="noStrike">
                <a:solidFill>
                  <a:srgbClr val="000000"/>
                </a:solidFill>
                <a:latin typeface="標楷體"/>
                <a:ea typeface="標楷體"/>
              </a:rPr>
              <a:t>2019</a:t>
            </a:r>
            <a:r>
              <a:rPr b="0" lang="zh-TW" sz="1800" spc="-1" strike="noStrike">
                <a:solidFill>
                  <a:srgbClr val="000000"/>
                </a:solidFill>
                <a:latin typeface="標楷體"/>
                <a:ea typeface="標楷體"/>
              </a:rPr>
              <a:t>年</a:t>
            </a:r>
            <a:r>
              <a:rPr b="0" lang="zh-TW" sz="1800" spc="-1" strike="noStrike">
                <a:solidFill>
                  <a:srgbClr val="000000"/>
                </a:solidFill>
                <a:latin typeface="標楷體"/>
                <a:ea typeface="標楷體"/>
              </a:rPr>
              <a:t>4 </a:t>
            </a:r>
            <a:r>
              <a:rPr b="0" lang="zh-TW" sz="1800" spc="-1" strike="noStrike">
                <a:solidFill>
                  <a:srgbClr val="000000"/>
                </a:solidFill>
                <a:latin typeface="標楷體"/>
                <a:ea typeface="標楷體"/>
              </a:rPr>
              <a:t>月 </a:t>
            </a:r>
            <a:r>
              <a:rPr b="0" lang="zh-TW" sz="1800" spc="-1" strike="noStrike">
                <a:solidFill>
                  <a:srgbClr val="000000"/>
                </a:solidFill>
                <a:latin typeface="標楷體"/>
                <a:ea typeface="標楷體"/>
              </a:rPr>
              <a:t>21 </a:t>
            </a:r>
            <a:r>
              <a:rPr b="0" lang="zh-TW" sz="1800" spc="-1" strike="noStrike">
                <a:solidFill>
                  <a:srgbClr val="000000"/>
                </a:solidFill>
                <a:latin typeface="標楷體"/>
                <a:ea typeface="標楷體"/>
              </a:rPr>
              <a:t>日為基督教「復活節」，斯里蘭卡在可倫坡等地連續發生含 </a:t>
            </a:r>
            <a:r>
              <a:rPr b="0" lang="zh-TW" sz="1800" spc="-1" strike="noStrike">
                <a:solidFill>
                  <a:srgbClr val="000000"/>
                </a:solidFill>
                <a:latin typeface="標楷體"/>
                <a:ea typeface="標楷體"/>
              </a:rPr>
              <a:t>8 </a:t>
            </a:r>
            <a:r>
              <a:rPr b="0" lang="zh-TW" sz="1800" spc="-1" strike="noStrike">
                <a:solidFill>
                  <a:srgbClr val="000000"/>
                </a:solidFill>
                <a:latin typeface="標楷體"/>
                <a:ea typeface="標楷體"/>
              </a:rPr>
              <a:t>名自殺炸彈客在內之恐襲事件。</a:t>
            </a:r>
            <a:endParaRPr b="0" lang="zh-TW" sz="1800" spc="-1" strike="noStrike">
              <a:solidFill>
                <a:srgbClr val="000000"/>
              </a:solidFill>
              <a:latin typeface="標楷體"/>
              <a:ea typeface="標楷體"/>
            </a:endParaRPr>
          </a:p>
          <a:p>
            <a:pPr marL="252000" indent="-273960">
              <a:lnSpc>
                <a:spcPct val="15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zh-TW" sz="1800" spc="-1" strike="noStrike">
                <a:solidFill>
                  <a:srgbClr val="000000"/>
                </a:solidFill>
                <a:latin typeface="標楷體"/>
                <a:ea typeface="標楷體"/>
              </a:rPr>
              <a:t>共計 </a:t>
            </a:r>
            <a:r>
              <a:rPr b="0" lang="zh-TW" sz="1800" spc="-1" strike="noStrike">
                <a:solidFill>
                  <a:srgbClr val="000000"/>
                </a:solidFill>
                <a:latin typeface="標楷體"/>
                <a:ea typeface="標楷體"/>
              </a:rPr>
              <a:t>3 </a:t>
            </a:r>
            <a:r>
              <a:rPr b="0" lang="zh-TW" sz="1800" spc="-1" strike="noStrike">
                <a:solidFill>
                  <a:srgbClr val="000000"/>
                </a:solidFill>
                <a:latin typeface="標楷體"/>
                <a:ea typeface="標楷體"/>
              </a:rPr>
              <a:t>座教堂、</a:t>
            </a:r>
            <a:r>
              <a:rPr b="0" lang="zh-TW" sz="1800" spc="-1" strike="noStrike">
                <a:solidFill>
                  <a:srgbClr val="000000"/>
                </a:solidFill>
                <a:latin typeface="標楷體"/>
                <a:ea typeface="標楷體"/>
              </a:rPr>
              <a:t>4 </a:t>
            </a:r>
            <a:r>
              <a:rPr b="0" lang="zh-TW" sz="1800" spc="-1" strike="noStrike">
                <a:solidFill>
                  <a:srgbClr val="000000"/>
                </a:solidFill>
                <a:latin typeface="標楷體"/>
                <a:ea typeface="標楷體"/>
              </a:rPr>
              <a:t>間酒店遭受攻擊，另外發現近百枚尚未引爆的炸彈。</a:t>
            </a:r>
            <a:endParaRPr b="0" lang="zh-TW" sz="1800" spc="-1" strike="noStrike">
              <a:solidFill>
                <a:srgbClr val="000000"/>
              </a:solidFill>
              <a:latin typeface="標楷體"/>
              <a:ea typeface="標楷體"/>
            </a:endParaRPr>
          </a:p>
          <a:p>
            <a:pPr marL="252000" indent="-273960">
              <a:lnSpc>
                <a:spcPct val="15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zh-TW" sz="1800" spc="-1" strike="noStrike">
                <a:solidFill>
                  <a:srgbClr val="000000"/>
                </a:solidFill>
                <a:latin typeface="標楷體"/>
                <a:ea typeface="標楷體"/>
              </a:rPr>
              <a:t>斯國政府隨即宣布實施宵禁；暫停國內所有航班及學校停課；暫時關閉臉書等社交媒體與即時通信軟體。</a:t>
            </a:r>
            <a:endParaRPr b="0" lang="zh-TW" sz="1800" spc="-1" strike="noStrike">
              <a:solidFill>
                <a:srgbClr val="000000"/>
              </a:solidFill>
              <a:latin typeface="標楷體"/>
              <a:ea typeface="標楷體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1371600" y="1295280"/>
            <a:ext cx="6400440" cy="6854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0" lang="zh-TW" sz="3600" spc="299" strike="noStrike" cap="all">
                <a:solidFill>
                  <a:srgbClr val="000000"/>
                </a:solidFill>
                <a:latin typeface="Garamond"/>
              </a:rPr>
              <a:t>斯里蘭卡復活節恐怖攻擊</a:t>
            </a:r>
            <a:r>
              <a:rPr b="0" lang="zh-TW" sz="3600" spc="299" strike="noStrike" cap="all">
                <a:solidFill>
                  <a:srgbClr val="000000"/>
                </a:solidFill>
                <a:latin typeface="Garamond"/>
              </a:rPr>
              <a:t>2</a:t>
            </a:r>
            <a:endParaRPr b="0" lang="zh-TW" sz="3600" spc="-1" strike="noStrike">
              <a:solidFill>
                <a:srgbClr val="000000"/>
              </a:solidFill>
              <a:latin typeface="Garamond"/>
            </a:endParaRPr>
          </a:p>
        </p:txBody>
      </p:sp>
      <p:pic>
        <p:nvPicPr>
          <p:cNvPr id="95" name="Picture 2" descr=""/>
          <p:cNvPicPr/>
          <p:nvPr/>
        </p:nvPicPr>
        <p:blipFill>
          <a:blip r:embed="rId1"/>
          <a:stretch/>
        </p:blipFill>
        <p:spPr>
          <a:xfrm>
            <a:off x="2073960" y="2438280"/>
            <a:ext cx="4996080" cy="3047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1371600" y="1295280"/>
            <a:ext cx="6400440" cy="6854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0" lang="zh-TW" sz="3600" spc="299" strike="noStrike" cap="all">
                <a:solidFill>
                  <a:srgbClr val="000000"/>
                </a:solidFill>
                <a:latin typeface="Garamond"/>
              </a:rPr>
              <a:t>斯里蘭卡復活節恐怖攻擊</a:t>
            </a:r>
            <a:r>
              <a:rPr b="0" lang="zh-TW" sz="3600" spc="299" strike="noStrike" cap="all">
                <a:solidFill>
                  <a:srgbClr val="000000"/>
                </a:solidFill>
                <a:latin typeface="Garamond"/>
              </a:rPr>
              <a:t>3</a:t>
            </a:r>
            <a:endParaRPr b="0" lang="zh-TW" sz="36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1371600" y="2438280"/>
            <a:ext cx="6400440" cy="3047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70000" indent="-273960">
              <a:lnSpc>
                <a:spcPct val="15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zh-TW" sz="1800" spc="-1" strike="noStrike">
                <a:solidFill>
                  <a:srgbClr val="000000"/>
                </a:solidFill>
                <a:latin typeface="標楷體"/>
                <a:ea typeface="標楷體"/>
              </a:rPr>
              <a:t>斯國案發前曾接獲印度情報機構通報，穆斯林極端組織「認主學大會」計劃對天主教堂發動自殺攻擊。但何以斯國政府卻仍未能夠阻止攻擊的發生？</a:t>
            </a:r>
            <a:endParaRPr b="0" lang="zh-TW" sz="1800" spc="-1" strike="noStrike">
              <a:solidFill>
                <a:srgbClr val="000000"/>
              </a:solidFill>
              <a:latin typeface="標楷體"/>
              <a:ea typeface="標楷體"/>
            </a:endParaRPr>
          </a:p>
          <a:p>
            <a:pPr marL="270000" indent="-273960">
              <a:lnSpc>
                <a:spcPct val="15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zh-TW" sz="1800" spc="-1" strike="noStrike">
                <a:solidFill>
                  <a:srgbClr val="000000"/>
                </a:solidFill>
                <a:latin typeface="標楷體"/>
                <a:ea typeface="標楷體"/>
              </a:rPr>
              <a:t> </a:t>
            </a:r>
            <a:r>
              <a:rPr b="0" lang="zh-TW" sz="1800" spc="-1" strike="noStrike">
                <a:solidFill>
                  <a:srgbClr val="000000"/>
                </a:solidFill>
                <a:latin typeface="標楷體"/>
                <a:ea typeface="標楷體"/>
              </a:rPr>
              <a:t>8</a:t>
            </a:r>
            <a:r>
              <a:rPr b="0" lang="zh-TW" sz="1800" spc="-1" strike="noStrike">
                <a:solidFill>
                  <a:srgbClr val="000000"/>
                </a:solidFill>
                <a:latin typeface="標楷體"/>
                <a:ea typeface="標楷體"/>
              </a:rPr>
              <a:t>名自殺炸彈客之背景更多元化，從社會之勞工層級、中層白領層級到上層首富層級均有，值得深思的是為何被警察具如此之大</a:t>
            </a:r>
            <a:r>
              <a:rPr b="0" lang="zh-TW" sz="1800" spc="-1" strike="noStrike">
                <a:solidFill>
                  <a:srgbClr val="000000"/>
                </a:solidFill>
                <a:latin typeface="標楷體"/>
                <a:ea typeface="標楷體"/>
              </a:rPr>
              <a:t>?</a:t>
            </a:r>
            <a:endParaRPr b="0" lang="zh-TW" sz="1800" spc="-1" strike="noStrike">
              <a:solidFill>
                <a:srgbClr val="000000"/>
              </a:solidFill>
              <a:latin typeface="標楷體"/>
              <a:ea typeface="標楷體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1371600" y="1295280"/>
            <a:ext cx="6400440" cy="6854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0" lang="zh-TW" sz="3600" spc="299" strike="noStrike" cap="all">
                <a:solidFill>
                  <a:srgbClr val="000000"/>
                </a:solidFill>
                <a:latin typeface="Garamond"/>
              </a:rPr>
              <a:t>我國反恐現狀</a:t>
            </a:r>
            <a:endParaRPr b="0" lang="zh-TW" sz="36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99" name="TextShape 2"/>
          <p:cNvSpPr txBox="1"/>
          <p:nvPr/>
        </p:nvSpPr>
        <p:spPr>
          <a:xfrm>
            <a:off x="1371600" y="2438280"/>
            <a:ext cx="6400440" cy="30477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70000" indent="-273960">
              <a:lnSpc>
                <a:spcPct val="15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zh-TW" sz="1800" spc="-1" strike="noStrike">
                <a:solidFill>
                  <a:srgbClr val="000000"/>
                </a:solidFill>
                <a:latin typeface="標楷體"/>
                <a:ea typeface="標楷體"/>
              </a:rPr>
              <a:t>2016</a:t>
            </a:r>
            <a:r>
              <a:rPr b="0" lang="zh-TW" sz="1800" spc="-1" strike="noStrike">
                <a:solidFill>
                  <a:srgbClr val="000000"/>
                </a:solidFill>
                <a:latin typeface="標楷體"/>
                <a:ea typeface="標楷體"/>
              </a:rPr>
              <a:t>年時，國安局於立法院質詢時引用「經濟與和平研究所」之統計，臺灣恐怖主義威脅程度位居全球第</a:t>
            </a:r>
            <a:r>
              <a:rPr b="0" lang="zh-TW" sz="1800" spc="-1" strike="noStrike">
                <a:solidFill>
                  <a:srgbClr val="000000"/>
                </a:solidFill>
                <a:latin typeface="標楷體"/>
                <a:ea typeface="標楷體"/>
              </a:rPr>
              <a:t>113</a:t>
            </a:r>
            <a:r>
              <a:rPr b="0" lang="zh-TW" sz="1800" spc="-1" strike="noStrike">
                <a:solidFill>
                  <a:srgbClr val="000000"/>
                </a:solidFill>
                <a:latin typeface="標楷體"/>
                <a:ea typeface="標楷體"/>
              </a:rPr>
              <a:t>名，立法委員沒有再深究。但當時日本排名</a:t>
            </a:r>
            <a:r>
              <a:rPr b="0" lang="zh-TW" sz="1800" spc="-1" strike="noStrike">
                <a:solidFill>
                  <a:srgbClr val="000000"/>
                </a:solidFill>
                <a:latin typeface="標楷體"/>
                <a:ea typeface="標楷體"/>
              </a:rPr>
              <a:t>124</a:t>
            </a:r>
            <a:r>
              <a:rPr b="0" lang="zh-TW" sz="1800" spc="-1" strike="noStrike">
                <a:solidFill>
                  <a:srgbClr val="000000"/>
                </a:solidFill>
                <a:latin typeface="標楷體"/>
                <a:ea typeface="標楷體"/>
              </a:rPr>
              <a:t>、南韓排名</a:t>
            </a:r>
            <a:r>
              <a:rPr b="0" lang="zh-TW" sz="1800" spc="-1" strike="noStrike">
                <a:solidFill>
                  <a:srgbClr val="000000"/>
                </a:solidFill>
                <a:latin typeface="標楷體"/>
                <a:ea typeface="標楷體"/>
              </a:rPr>
              <a:t>124</a:t>
            </a:r>
            <a:r>
              <a:rPr b="0" lang="zh-TW" sz="1800" spc="-1" strike="noStrike">
                <a:solidFill>
                  <a:srgbClr val="000000"/>
                </a:solidFill>
                <a:latin typeface="標楷體"/>
                <a:ea typeface="標楷體"/>
              </a:rPr>
              <a:t>、新加坡排名</a:t>
            </a:r>
            <a:r>
              <a:rPr b="0" lang="zh-TW" sz="1800" spc="-1" strike="noStrike">
                <a:solidFill>
                  <a:srgbClr val="000000"/>
                </a:solidFill>
                <a:latin typeface="標楷體"/>
                <a:ea typeface="標楷體"/>
              </a:rPr>
              <a:t>124</a:t>
            </a:r>
            <a:r>
              <a:rPr b="0" lang="zh-TW" sz="1800" spc="-1" strike="noStrike">
                <a:solidFill>
                  <a:srgbClr val="000000"/>
                </a:solidFill>
                <a:latin typeface="標楷體"/>
                <a:ea typeface="標楷體"/>
              </a:rPr>
              <a:t>，我國在東亞國家中名次偏前。</a:t>
            </a:r>
            <a:endParaRPr b="0" lang="zh-TW" sz="1800" spc="-1" strike="noStrike">
              <a:solidFill>
                <a:srgbClr val="000000"/>
              </a:solidFill>
              <a:latin typeface="標楷體"/>
              <a:ea typeface="標楷體"/>
            </a:endParaRPr>
          </a:p>
          <a:p>
            <a:pPr marL="270000" indent="-273960">
              <a:lnSpc>
                <a:spcPct val="15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zh-TW" sz="1800" spc="-1" strike="noStrike">
                <a:solidFill>
                  <a:srgbClr val="000000"/>
                </a:solidFill>
                <a:latin typeface="標楷體"/>
                <a:ea typeface="標楷體"/>
              </a:rPr>
              <a:t>2018</a:t>
            </a:r>
            <a:r>
              <a:rPr b="0" lang="zh-TW" sz="1800" spc="-1" strike="noStrike">
                <a:solidFill>
                  <a:srgbClr val="000000"/>
                </a:solidFill>
                <a:latin typeface="標楷體"/>
                <a:ea typeface="標楷體"/>
              </a:rPr>
              <a:t>年我國之威脅排名又上升到了</a:t>
            </a:r>
            <a:r>
              <a:rPr b="0" lang="zh-TW" sz="1800" spc="-1" strike="noStrike">
                <a:solidFill>
                  <a:srgbClr val="000000"/>
                </a:solidFill>
                <a:latin typeface="標楷體"/>
                <a:ea typeface="標楷體"/>
              </a:rPr>
              <a:t>99</a:t>
            </a:r>
            <a:r>
              <a:rPr b="0" lang="zh-TW" sz="1800" spc="-1" strike="noStrike">
                <a:solidFill>
                  <a:srgbClr val="000000"/>
                </a:solidFill>
                <a:latin typeface="標楷體"/>
                <a:ea typeface="標楷體"/>
              </a:rPr>
              <a:t>名，亦即威脅已更加嚴重，實在不可掉以輕心。</a:t>
            </a:r>
            <a:endParaRPr b="0" lang="zh-TW" sz="1800" spc="-1" strike="noStrike">
              <a:solidFill>
                <a:srgbClr val="000000"/>
              </a:solidFill>
              <a:latin typeface="標楷體"/>
              <a:ea typeface="標楷體"/>
            </a:endParaRPr>
          </a:p>
          <a:p>
            <a:pPr>
              <a:lnSpc>
                <a:spcPct val="150000"/>
              </a:lnSpc>
              <a:spcBef>
                <a:spcPts val="360"/>
              </a:spcBef>
            </a:pPr>
            <a:endParaRPr b="0" lang="zh-TW" sz="1800" spc="-1" strike="noStrike">
              <a:solidFill>
                <a:srgbClr val="000000"/>
              </a:solidFill>
              <a:latin typeface="標楷體"/>
              <a:ea typeface="標楷體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1371600" y="1295280"/>
            <a:ext cx="6400440" cy="6854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0" lang="zh-TW" sz="3600" spc="299" strike="noStrike" cap="all">
                <a:solidFill>
                  <a:srgbClr val="000000"/>
                </a:solidFill>
                <a:latin typeface="Garamond"/>
              </a:rPr>
              <a:t>我國反恐反思</a:t>
            </a:r>
            <a:r>
              <a:rPr b="0" lang="zh-TW" sz="3600" spc="299" strike="noStrike" cap="all">
                <a:solidFill>
                  <a:srgbClr val="000000"/>
                </a:solidFill>
                <a:latin typeface="Garamond"/>
              </a:rPr>
              <a:t>1</a:t>
            </a:r>
            <a:endParaRPr b="0" lang="zh-TW" sz="36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1371600" y="2438280"/>
            <a:ext cx="6400440" cy="30477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indent="-273960">
              <a:lnSpc>
                <a:spcPct val="15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zh-TW" sz="1800" spc="-1" strike="noStrike">
                <a:solidFill>
                  <a:srgbClr val="000000"/>
                </a:solidFill>
                <a:latin typeface="標楷體"/>
                <a:ea typeface="標楷體"/>
              </a:rPr>
              <a:t>恐怖分子認定的機構、依據、標準是否真的已夠完善？</a:t>
            </a:r>
            <a:endParaRPr b="0" lang="zh-TW" sz="1800" spc="-1" strike="noStrike">
              <a:solidFill>
                <a:srgbClr val="000000"/>
              </a:solidFill>
              <a:latin typeface="標楷體"/>
              <a:ea typeface="標楷體"/>
            </a:endParaRPr>
          </a:p>
          <a:p>
            <a:pPr indent="-273960">
              <a:lnSpc>
                <a:spcPct val="15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zh-TW" sz="1800" spc="-1" strike="noStrike">
                <a:solidFill>
                  <a:srgbClr val="000000"/>
                </a:solidFill>
                <a:latin typeface="標楷體"/>
                <a:ea typeface="標楷體"/>
              </a:rPr>
              <a:t>於反恐情報之蒐集、分析、判斷與分發是否處理妥適</a:t>
            </a:r>
            <a:r>
              <a:rPr b="0" lang="zh-TW" sz="1800" spc="-1" strike="noStrike">
                <a:solidFill>
                  <a:srgbClr val="000000"/>
                </a:solidFill>
                <a:latin typeface="標楷體"/>
                <a:ea typeface="標楷體"/>
              </a:rPr>
              <a:t>?</a:t>
            </a:r>
            <a:endParaRPr b="0" lang="zh-TW" sz="1800" spc="-1" strike="noStrike">
              <a:solidFill>
                <a:srgbClr val="000000"/>
              </a:solidFill>
              <a:latin typeface="標楷體"/>
              <a:ea typeface="標楷體"/>
            </a:endParaRPr>
          </a:p>
          <a:p>
            <a:pPr marL="270000" indent="-273960">
              <a:lnSpc>
                <a:spcPct val="15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zh-TW" sz="1800" spc="-1" strike="noStrike">
                <a:solidFill>
                  <a:srgbClr val="000000"/>
                </a:solidFill>
                <a:latin typeface="標楷體"/>
                <a:ea typeface="標楷體"/>
              </a:rPr>
              <a:t>現行之地方緊急應變的編組、指揮官之定位、權責與程序；及與中央政府之互動與主 從關係轉移等，是否仍有檢討之必要？</a:t>
            </a:r>
            <a:endParaRPr b="0" lang="zh-TW" sz="1800" spc="-1" strike="noStrike">
              <a:solidFill>
                <a:srgbClr val="000000"/>
              </a:solidFill>
              <a:latin typeface="標楷體"/>
              <a:ea typeface="標楷體"/>
            </a:endParaRPr>
          </a:p>
          <a:p>
            <a:pPr indent="-273960">
              <a:lnSpc>
                <a:spcPct val="15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zh-TW" sz="1800" spc="-1" strike="noStrike">
                <a:solidFill>
                  <a:srgbClr val="000000"/>
                </a:solidFill>
                <a:latin typeface="標楷體"/>
                <a:ea typeface="標楷體"/>
              </a:rPr>
              <a:t>演習是否與真實發生的恐怖攻擊情節相符合？</a:t>
            </a:r>
            <a:endParaRPr b="0" lang="zh-TW" sz="1800" spc="-1" strike="noStrike">
              <a:solidFill>
                <a:srgbClr val="000000"/>
              </a:solidFill>
              <a:latin typeface="標楷體"/>
              <a:ea typeface="標楷體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1371600" y="1295280"/>
            <a:ext cx="6400440" cy="6854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0" lang="zh-TW" sz="3600" spc="299" strike="noStrike" cap="all">
                <a:solidFill>
                  <a:srgbClr val="000000"/>
                </a:solidFill>
                <a:latin typeface="Garamond"/>
              </a:rPr>
              <a:t>我國反恐反思</a:t>
            </a:r>
            <a:r>
              <a:rPr b="0" lang="zh-TW" sz="3600" spc="299" strike="noStrike" cap="all">
                <a:solidFill>
                  <a:srgbClr val="000000"/>
                </a:solidFill>
                <a:latin typeface="Garamond"/>
              </a:rPr>
              <a:t>2</a:t>
            </a:r>
            <a:endParaRPr b="0" lang="zh-TW" sz="36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1371600" y="2438280"/>
            <a:ext cx="6400440" cy="3047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indent="-273960">
              <a:lnSpc>
                <a:spcPct val="15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zh-TW" sz="1800" spc="-1" strike="noStrike">
                <a:solidFill>
                  <a:srgbClr val="000000"/>
                </a:solidFill>
                <a:latin typeface="標楷體"/>
                <a:ea typeface="標楷體"/>
              </a:rPr>
              <a:t>第一線應變人員，是否具備必要之反恐知識？</a:t>
            </a:r>
            <a:endParaRPr b="0" lang="zh-TW" sz="1800" spc="-1" strike="noStrike">
              <a:solidFill>
                <a:srgbClr val="000000"/>
              </a:solidFill>
              <a:latin typeface="標楷體"/>
              <a:ea typeface="標楷體"/>
            </a:endParaRPr>
          </a:p>
          <a:p>
            <a:pPr marL="270000" indent="-273960">
              <a:lnSpc>
                <a:spcPct val="15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zh-TW" sz="1800" spc="-1" strike="noStrike">
                <a:solidFill>
                  <a:srgbClr val="000000"/>
                </a:solidFill>
                <a:latin typeface="標楷體"/>
                <a:ea typeface="標楷體"/>
              </a:rPr>
              <a:t>於可能作為被攻擊目標之私部門及 重大關鍵基礎設施之反恐防護的設 計、督導、改善、演練及激勵其正視 等是否用對了方法？</a:t>
            </a:r>
            <a:endParaRPr b="0" lang="zh-TW" sz="1800" spc="-1" strike="noStrike">
              <a:solidFill>
                <a:srgbClr val="000000"/>
              </a:solidFill>
              <a:latin typeface="標楷體"/>
              <a:ea typeface="標楷體"/>
            </a:endParaRPr>
          </a:p>
          <a:p>
            <a:pPr indent="-273960">
              <a:lnSpc>
                <a:spcPct val="15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zh-TW" sz="1800" spc="-1" strike="noStrike">
                <a:solidFill>
                  <a:srgbClr val="000000"/>
                </a:solidFill>
                <a:latin typeface="標楷體"/>
                <a:ea typeface="標楷體"/>
              </a:rPr>
              <a:t>反恐之專業訓練是否扎實且教育是否真的已深入到地方？</a:t>
            </a:r>
            <a:endParaRPr b="0" lang="zh-TW" sz="1800" spc="-1" strike="noStrike">
              <a:solidFill>
                <a:srgbClr val="000000"/>
              </a:solidFill>
              <a:latin typeface="標楷體"/>
              <a:ea typeface="標楷體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83</TotalTime>
  <Application>LibreOffice/6.2.5.2$Windows_X86_64 LibreOffice_project/1ec314fa52f458adc18c4f025c545a4e8b22c159</Application>
  <Words>544</Words>
  <Paragraphs>29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2019-09-30T14:03:30Z</dcterms:created>
  <dc:creator>許民好</dc:creator>
  <dc:description/>
  <dc:language>zh-TW</dc:language>
  <cp:lastModifiedBy/>
  <dcterms:modified xsi:type="dcterms:W3CDTF">2019-10-01T09:29:07Z</dcterms:modified>
  <cp:revision>8</cp:revision>
  <dc:subject/>
  <dc:title>PowerPoint 簡報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如螢幕大小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9</vt:i4>
  </property>
</Properties>
</file>