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2C5F3-56A7-49E0-95A8-823156E6F0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6D28D8-5C70-4BC7-8473-FEBE97A77CBE}">
      <dgm:prSet/>
      <dgm:spPr/>
      <dgm:t>
        <a:bodyPr/>
        <a:lstStyle/>
        <a:p>
          <a:r>
            <a:rPr lang="zh-TW"/>
            <a:t>一般來說，不論是直播公聽會、打電動、開箱文還是綜藝節目，通常都是用攝影機。</a:t>
          </a:r>
          <a:endParaRPr lang="en-US"/>
        </a:p>
      </dgm:t>
    </dgm:pt>
    <dgm:pt modelId="{35015092-1501-4434-A51B-B2AB83DBCA1F}" type="parTrans" cxnId="{D571DCCA-7A3F-4E7C-A447-464DB7AD1DA6}">
      <dgm:prSet/>
      <dgm:spPr/>
      <dgm:t>
        <a:bodyPr/>
        <a:lstStyle/>
        <a:p>
          <a:endParaRPr lang="en-US"/>
        </a:p>
      </dgm:t>
    </dgm:pt>
    <dgm:pt modelId="{040260E3-738F-400F-AD9D-D1CCA89EAAF7}" type="sibTrans" cxnId="{D571DCCA-7A3F-4E7C-A447-464DB7AD1DA6}">
      <dgm:prSet/>
      <dgm:spPr/>
      <dgm:t>
        <a:bodyPr/>
        <a:lstStyle/>
        <a:p>
          <a:endParaRPr lang="en-US"/>
        </a:p>
      </dgm:t>
    </dgm:pt>
    <dgm:pt modelId="{48D19C1E-E609-48FC-8A5D-F649B6F802D9}">
      <dgm:prSet/>
      <dgm:spPr/>
      <dgm:t>
        <a:bodyPr/>
        <a:lstStyle/>
        <a:p>
          <a:r>
            <a:rPr lang="zh-TW"/>
            <a:t>不過還有另外一種常用設備，儘管</a:t>
          </a:r>
          <a:r>
            <a:rPr lang="en-US"/>
            <a:t>24</a:t>
          </a:r>
          <a:r>
            <a:rPr lang="zh-TW"/>
            <a:t>小時都在拍攝，但是只有在出事情的時候才會想到它</a:t>
          </a:r>
          <a:r>
            <a:rPr lang="en-US"/>
            <a:t>-</a:t>
          </a:r>
          <a:r>
            <a:rPr lang="zh-TW"/>
            <a:t>監視器。</a:t>
          </a:r>
          <a:endParaRPr lang="en-US"/>
        </a:p>
      </dgm:t>
    </dgm:pt>
    <dgm:pt modelId="{4BB2B7B1-55A0-4EF6-B158-FC235EFF0158}" type="parTrans" cxnId="{B1080BE6-B911-4AE2-888E-5A50D79F3FDD}">
      <dgm:prSet/>
      <dgm:spPr/>
      <dgm:t>
        <a:bodyPr/>
        <a:lstStyle/>
        <a:p>
          <a:endParaRPr lang="en-US"/>
        </a:p>
      </dgm:t>
    </dgm:pt>
    <dgm:pt modelId="{749EBF21-872E-41FC-920F-31B41A89D4BC}" type="sibTrans" cxnId="{B1080BE6-B911-4AE2-888E-5A50D79F3FDD}">
      <dgm:prSet/>
      <dgm:spPr/>
      <dgm:t>
        <a:bodyPr/>
        <a:lstStyle/>
        <a:p>
          <a:endParaRPr lang="en-US"/>
        </a:p>
      </dgm:t>
    </dgm:pt>
    <dgm:pt modelId="{A79942C4-B2C5-4EFF-AE3E-C89BFF192B7D}" type="pres">
      <dgm:prSet presAssocID="{8002C5F3-56A7-49E0-95A8-823156E6F064}" presName="linear" presStyleCnt="0">
        <dgm:presLayoutVars>
          <dgm:animLvl val="lvl"/>
          <dgm:resizeHandles val="exact"/>
        </dgm:presLayoutVars>
      </dgm:prSet>
      <dgm:spPr/>
    </dgm:pt>
    <dgm:pt modelId="{8BA75AA1-618B-4D27-82A7-285C0BABC6A7}" type="pres">
      <dgm:prSet presAssocID="{876D28D8-5C70-4BC7-8473-FEBE97A77CB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D01F8EB-C703-44DF-B542-1E300B7E2757}" type="pres">
      <dgm:prSet presAssocID="{040260E3-738F-400F-AD9D-D1CCA89EAAF7}" presName="spacer" presStyleCnt="0"/>
      <dgm:spPr/>
    </dgm:pt>
    <dgm:pt modelId="{C9AC5B96-AE60-4639-BDE4-769B1360449E}" type="pres">
      <dgm:prSet presAssocID="{48D19C1E-E609-48FC-8A5D-F649B6F802D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95BA832-F8B2-481A-83D4-77A1384440E6}" type="presOf" srcId="{876D28D8-5C70-4BC7-8473-FEBE97A77CBE}" destId="{8BA75AA1-618B-4D27-82A7-285C0BABC6A7}" srcOrd="0" destOrd="0" presId="urn:microsoft.com/office/officeart/2005/8/layout/vList2"/>
    <dgm:cxn modelId="{85BF2C50-FB0C-45D8-9166-7FD3FDDCCFD9}" type="presOf" srcId="{8002C5F3-56A7-49E0-95A8-823156E6F064}" destId="{A79942C4-B2C5-4EFF-AE3E-C89BFF192B7D}" srcOrd="0" destOrd="0" presId="urn:microsoft.com/office/officeart/2005/8/layout/vList2"/>
    <dgm:cxn modelId="{11C60FA9-920E-400E-98D4-73EBE6349F3A}" type="presOf" srcId="{48D19C1E-E609-48FC-8A5D-F649B6F802D9}" destId="{C9AC5B96-AE60-4639-BDE4-769B1360449E}" srcOrd="0" destOrd="0" presId="urn:microsoft.com/office/officeart/2005/8/layout/vList2"/>
    <dgm:cxn modelId="{D571DCCA-7A3F-4E7C-A447-464DB7AD1DA6}" srcId="{8002C5F3-56A7-49E0-95A8-823156E6F064}" destId="{876D28D8-5C70-4BC7-8473-FEBE97A77CBE}" srcOrd="0" destOrd="0" parTransId="{35015092-1501-4434-A51B-B2AB83DBCA1F}" sibTransId="{040260E3-738F-400F-AD9D-D1CCA89EAAF7}"/>
    <dgm:cxn modelId="{B1080BE6-B911-4AE2-888E-5A50D79F3FDD}" srcId="{8002C5F3-56A7-49E0-95A8-823156E6F064}" destId="{48D19C1E-E609-48FC-8A5D-F649B6F802D9}" srcOrd="1" destOrd="0" parTransId="{4BB2B7B1-55A0-4EF6-B158-FC235EFF0158}" sibTransId="{749EBF21-872E-41FC-920F-31B41A89D4BC}"/>
    <dgm:cxn modelId="{A870F2FE-4B89-4999-8E20-86AB03650432}" type="presParOf" srcId="{A79942C4-B2C5-4EFF-AE3E-C89BFF192B7D}" destId="{8BA75AA1-618B-4D27-82A7-285C0BABC6A7}" srcOrd="0" destOrd="0" presId="urn:microsoft.com/office/officeart/2005/8/layout/vList2"/>
    <dgm:cxn modelId="{BA7A85BC-C27E-4804-88BB-720BED9F6F12}" type="presParOf" srcId="{A79942C4-B2C5-4EFF-AE3E-C89BFF192B7D}" destId="{8D01F8EB-C703-44DF-B542-1E300B7E2757}" srcOrd="1" destOrd="0" presId="urn:microsoft.com/office/officeart/2005/8/layout/vList2"/>
    <dgm:cxn modelId="{0FCE0464-4166-448A-83AC-94C75C9C803C}" type="presParOf" srcId="{A79942C4-B2C5-4EFF-AE3E-C89BFF192B7D}" destId="{C9AC5B96-AE60-4639-BDE4-769B1360449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D05CD-3BFF-49B9-93E6-0F6D7A01FE5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902E98-F01F-4046-9ADD-F0055AFF498D}">
      <dgm:prSet/>
      <dgm:spPr/>
      <dgm:t>
        <a:bodyPr/>
        <a:lstStyle/>
        <a:p>
          <a:r>
            <a:rPr lang="zh-TW"/>
            <a:t>常見的雲端家電，包括冷氣、電動門、 智慧電表、 空氣清淨機、 電鍋等智慧型連網裝置。</a:t>
          </a:r>
          <a:endParaRPr lang="en-US"/>
        </a:p>
      </dgm:t>
    </dgm:pt>
    <dgm:pt modelId="{876EE8B2-0538-4324-9301-F12F59C30400}" type="parTrans" cxnId="{C582A058-8AE0-472C-B810-4538AD884F12}">
      <dgm:prSet/>
      <dgm:spPr/>
      <dgm:t>
        <a:bodyPr/>
        <a:lstStyle/>
        <a:p>
          <a:endParaRPr lang="en-US"/>
        </a:p>
      </dgm:t>
    </dgm:pt>
    <dgm:pt modelId="{4B818625-8DE6-4678-B102-C9D847BAE983}" type="sibTrans" cxnId="{C582A058-8AE0-472C-B810-4538AD884F12}">
      <dgm:prSet/>
      <dgm:spPr/>
      <dgm:t>
        <a:bodyPr/>
        <a:lstStyle/>
        <a:p>
          <a:endParaRPr lang="en-US"/>
        </a:p>
      </dgm:t>
    </dgm:pt>
    <dgm:pt modelId="{DF43C5DA-67F7-46BE-8DCB-18045EE15BEF}">
      <dgm:prSet/>
      <dgm:spPr/>
      <dgm:t>
        <a:bodyPr/>
        <a:lstStyle/>
        <a:p>
          <a:r>
            <a:rPr lang="zh-TW"/>
            <a:t>此類系統設計有缺陷， 並遭駭客進行惡意攻擊，會導致駭客直接從遠距離控制雲端家電。</a:t>
          </a:r>
          <a:endParaRPr lang="en-US"/>
        </a:p>
      </dgm:t>
    </dgm:pt>
    <dgm:pt modelId="{65C90C68-1C2C-4F57-A8B1-0735AAAC0B89}" type="parTrans" cxnId="{CDC6A856-AEE2-4B58-B418-4922886222D0}">
      <dgm:prSet/>
      <dgm:spPr/>
      <dgm:t>
        <a:bodyPr/>
        <a:lstStyle/>
        <a:p>
          <a:endParaRPr lang="en-US"/>
        </a:p>
      </dgm:t>
    </dgm:pt>
    <dgm:pt modelId="{9A246A6C-2898-4B71-AE04-7E2ADB453379}" type="sibTrans" cxnId="{CDC6A856-AEE2-4B58-B418-4922886222D0}">
      <dgm:prSet/>
      <dgm:spPr/>
      <dgm:t>
        <a:bodyPr/>
        <a:lstStyle/>
        <a:p>
          <a:endParaRPr lang="en-US"/>
        </a:p>
      </dgm:t>
    </dgm:pt>
    <dgm:pt modelId="{2827DA36-259E-41FF-91A8-A5ADBF77683F}">
      <dgm:prSet/>
      <dgm:spPr/>
      <dgm:t>
        <a:bodyPr/>
        <a:lstStyle/>
        <a:p>
          <a:r>
            <a:rPr lang="zh-TW"/>
            <a:t>除了定時檢測並更新相關系統軟體， 務必保護控制裝置的安全</a:t>
          </a:r>
          <a:r>
            <a:rPr lang="en-US"/>
            <a:t>(</a:t>
          </a:r>
          <a:r>
            <a:rPr lang="zh-TW"/>
            <a:t>通常是手機</a:t>
          </a:r>
          <a:r>
            <a:rPr lang="en-US"/>
            <a:t>app)</a:t>
          </a:r>
          <a:r>
            <a:rPr lang="zh-TW"/>
            <a:t>。</a:t>
          </a:r>
          <a:endParaRPr lang="en-US"/>
        </a:p>
      </dgm:t>
    </dgm:pt>
    <dgm:pt modelId="{98DFC6C6-F2C9-4B87-AC9F-A9B677603D63}" type="parTrans" cxnId="{81D0DB8F-D4EC-43D1-ADC7-49B105A51C64}">
      <dgm:prSet/>
      <dgm:spPr/>
      <dgm:t>
        <a:bodyPr/>
        <a:lstStyle/>
        <a:p>
          <a:endParaRPr lang="en-US"/>
        </a:p>
      </dgm:t>
    </dgm:pt>
    <dgm:pt modelId="{F17E9690-FA03-486A-8C32-3DC23BC07B2E}" type="sibTrans" cxnId="{81D0DB8F-D4EC-43D1-ADC7-49B105A51C64}">
      <dgm:prSet/>
      <dgm:spPr/>
      <dgm:t>
        <a:bodyPr/>
        <a:lstStyle/>
        <a:p>
          <a:endParaRPr lang="en-US"/>
        </a:p>
      </dgm:t>
    </dgm:pt>
    <dgm:pt modelId="{A661D470-EEF2-49FC-9D31-A470631E9829}" type="pres">
      <dgm:prSet presAssocID="{70BD05CD-3BFF-49B9-93E6-0F6D7A01FE59}" presName="linear" presStyleCnt="0">
        <dgm:presLayoutVars>
          <dgm:animLvl val="lvl"/>
          <dgm:resizeHandles val="exact"/>
        </dgm:presLayoutVars>
      </dgm:prSet>
      <dgm:spPr/>
    </dgm:pt>
    <dgm:pt modelId="{81FDB22C-23E0-44A3-A2E3-A939ECA2FAFB}" type="pres">
      <dgm:prSet presAssocID="{83902E98-F01F-4046-9ADD-F0055AFF49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789068-560F-4513-B43E-B7F507AF2905}" type="pres">
      <dgm:prSet presAssocID="{4B818625-8DE6-4678-B102-C9D847BAE983}" presName="spacer" presStyleCnt="0"/>
      <dgm:spPr/>
    </dgm:pt>
    <dgm:pt modelId="{68A4A4AD-4A0D-4E55-B483-BD9B0156517C}" type="pres">
      <dgm:prSet presAssocID="{DF43C5DA-67F7-46BE-8DCB-18045EE15B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C4656A-E10A-4FDC-8796-1F9CE67ECB67}" type="pres">
      <dgm:prSet presAssocID="{9A246A6C-2898-4B71-AE04-7E2ADB453379}" presName="spacer" presStyleCnt="0"/>
      <dgm:spPr/>
    </dgm:pt>
    <dgm:pt modelId="{BD7DC529-6557-4F0A-BEB2-95E852E98B7E}" type="pres">
      <dgm:prSet presAssocID="{2827DA36-259E-41FF-91A8-A5ADBF7768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DC6A856-AEE2-4B58-B418-4922886222D0}" srcId="{70BD05CD-3BFF-49B9-93E6-0F6D7A01FE59}" destId="{DF43C5DA-67F7-46BE-8DCB-18045EE15BEF}" srcOrd="1" destOrd="0" parTransId="{65C90C68-1C2C-4F57-A8B1-0735AAAC0B89}" sibTransId="{9A246A6C-2898-4B71-AE04-7E2ADB453379}"/>
    <dgm:cxn modelId="{C582A058-8AE0-472C-B810-4538AD884F12}" srcId="{70BD05CD-3BFF-49B9-93E6-0F6D7A01FE59}" destId="{83902E98-F01F-4046-9ADD-F0055AFF498D}" srcOrd="0" destOrd="0" parTransId="{876EE8B2-0538-4324-9301-F12F59C30400}" sibTransId="{4B818625-8DE6-4678-B102-C9D847BAE983}"/>
    <dgm:cxn modelId="{167AE681-51C4-4252-9892-F8A4CD44901D}" type="presOf" srcId="{83902E98-F01F-4046-9ADD-F0055AFF498D}" destId="{81FDB22C-23E0-44A3-A2E3-A939ECA2FAFB}" srcOrd="0" destOrd="0" presId="urn:microsoft.com/office/officeart/2005/8/layout/vList2"/>
    <dgm:cxn modelId="{81D0DB8F-D4EC-43D1-ADC7-49B105A51C64}" srcId="{70BD05CD-3BFF-49B9-93E6-0F6D7A01FE59}" destId="{2827DA36-259E-41FF-91A8-A5ADBF77683F}" srcOrd="2" destOrd="0" parTransId="{98DFC6C6-F2C9-4B87-AC9F-A9B677603D63}" sibTransId="{F17E9690-FA03-486A-8C32-3DC23BC07B2E}"/>
    <dgm:cxn modelId="{F1DFEEB2-3A68-44F9-BEB4-C3833BDE5AD3}" type="presOf" srcId="{DF43C5DA-67F7-46BE-8DCB-18045EE15BEF}" destId="{68A4A4AD-4A0D-4E55-B483-BD9B0156517C}" srcOrd="0" destOrd="0" presId="urn:microsoft.com/office/officeart/2005/8/layout/vList2"/>
    <dgm:cxn modelId="{51CC6AB7-6688-4F57-A51F-53CA3F84C603}" type="presOf" srcId="{70BD05CD-3BFF-49B9-93E6-0F6D7A01FE59}" destId="{A661D470-EEF2-49FC-9D31-A470631E9829}" srcOrd="0" destOrd="0" presId="urn:microsoft.com/office/officeart/2005/8/layout/vList2"/>
    <dgm:cxn modelId="{EDA07EBF-3107-412B-A8BA-D7C44A085513}" type="presOf" srcId="{2827DA36-259E-41FF-91A8-A5ADBF77683F}" destId="{BD7DC529-6557-4F0A-BEB2-95E852E98B7E}" srcOrd="0" destOrd="0" presId="urn:microsoft.com/office/officeart/2005/8/layout/vList2"/>
    <dgm:cxn modelId="{06A3278A-85B2-45D6-8293-439CC1AEEE77}" type="presParOf" srcId="{A661D470-EEF2-49FC-9D31-A470631E9829}" destId="{81FDB22C-23E0-44A3-A2E3-A939ECA2FAFB}" srcOrd="0" destOrd="0" presId="urn:microsoft.com/office/officeart/2005/8/layout/vList2"/>
    <dgm:cxn modelId="{22ECC7BC-5120-43C8-9F59-75A3829FF095}" type="presParOf" srcId="{A661D470-EEF2-49FC-9D31-A470631E9829}" destId="{E7789068-560F-4513-B43E-B7F507AF2905}" srcOrd="1" destOrd="0" presId="urn:microsoft.com/office/officeart/2005/8/layout/vList2"/>
    <dgm:cxn modelId="{39874370-A93A-4E24-B96E-6437361E3542}" type="presParOf" srcId="{A661D470-EEF2-49FC-9D31-A470631E9829}" destId="{68A4A4AD-4A0D-4E55-B483-BD9B0156517C}" srcOrd="2" destOrd="0" presId="urn:microsoft.com/office/officeart/2005/8/layout/vList2"/>
    <dgm:cxn modelId="{86CBC599-4615-4F18-A9AD-952D9C531693}" type="presParOf" srcId="{A661D470-EEF2-49FC-9D31-A470631E9829}" destId="{B8C4656A-E10A-4FDC-8796-1F9CE67ECB67}" srcOrd="3" destOrd="0" presId="urn:microsoft.com/office/officeart/2005/8/layout/vList2"/>
    <dgm:cxn modelId="{B0467EF1-6C97-42BB-866B-273C85A35C58}" type="presParOf" srcId="{A661D470-EEF2-49FC-9D31-A470631E9829}" destId="{BD7DC529-6557-4F0A-BEB2-95E852E98B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75AA1-618B-4D27-82A7-285C0BABC6A7}">
      <dsp:nvSpPr>
        <dsp:cNvPr id="0" name=""/>
        <dsp:cNvSpPr/>
      </dsp:nvSpPr>
      <dsp:spPr>
        <a:xfrm>
          <a:off x="0" y="18436"/>
          <a:ext cx="6190459" cy="2321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kern="1200"/>
            <a:t>一般來說，不論是直播公聽會、打電動、開箱文還是綜藝節目，通常都是用攝影機。</a:t>
          </a:r>
          <a:endParaRPr lang="en-US" sz="3100" kern="1200"/>
        </a:p>
      </dsp:txBody>
      <dsp:txXfrm>
        <a:off x="113316" y="131752"/>
        <a:ext cx="5963827" cy="2094648"/>
      </dsp:txXfrm>
    </dsp:sp>
    <dsp:sp modelId="{C9AC5B96-AE60-4639-BDE4-769B1360449E}">
      <dsp:nvSpPr>
        <dsp:cNvPr id="0" name=""/>
        <dsp:cNvSpPr/>
      </dsp:nvSpPr>
      <dsp:spPr>
        <a:xfrm>
          <a:off x="0" y="2428996"/>
          <a:ext cx="6190459" cy="2321280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kern="1200"/>
            <a:t>不過還有另外一種常用設備，儘管</a:t>
          </a:r>
          <a:r>
            <a:rPr lang="en-US" sz="3100" kern="1200"/>
            <a:t>24</a:t>
          </a:r>
          <a:r>
            <a:rPr lang="zh-TW" sz="3100" kern="1200"/>
            <a:t>小時都在拍攝，但是只有在出事情的時候才會想到它</a:t>
          </a:r>
          <a:r>
            <a:rPr lang="en-US" sz="3100" kern="1200"/>
            <a:t>-</a:t>
          </a:r>
          <a:r>
            <a:rPr lang="zh-TW" sz="3100" kern="1200"/>
            <a:t>監視器。</a:t>
          </a:r>
          <a:endParaRPr lang="en-US" sz="3100" kern="1200"/>
        </a:p>
      </dsp:txBody>
      <dsp:txXfrm>
        <a:off x="113316" y="2542312"/>
        <a:ext cx="5963827" cy="209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DB22C-23E0-44A3-A2E3-A939ECA2FAFB}">
      <dsp:nvSpPr>
        <dsp:cNvPr id="0" name=""/>
        <dsp:cNvSpPr/>
      </dsp:nvSpPr>
      <dsp:spPr>
        <a:xfrm>
          <a:off x="0" y="461326"/>
          <a:ext cx="6190459" cy="1237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300" kern="1200"/>
            <a:t>常見的雲端家電，包括冷氣、電動門、 智慧電表、 空氣清淨機、 電鍋等智慧型連網裝置。</a:t>
          </a:r>
          <a:endParaRPr lang="en-US" sz="2300" kern="1200"/>
        </a:p>
      </dsp:txBody>
      <dsp:txXfrm>
        <a:off x="60427" y="521753"/>
        <a:ext cx="6069605" cy="1117006"/>
      </dsp:txXfrm>
    </dsp:sp>
    <dsp:sp modelId="{68A4A4AD-4A0D-4E55-B483-BD9B0156517C}">
      <dsp:nvSpPr>
        <dsp:cNvPr id="0" name=""/>
        <dsp:cNvSpPr/>
      </dsp:nvSpPr>
      <dsp:spPr>
        <a:xfrm>
          <a:off x="0" y="1765426"/>
          <a:ext cx="6190459" cy="1237860"/>
        </a:xfrm>
        <a:prstGeom prst="round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300" kern="1200"/>
            <a:t>此類系統設計有缺陷， 並遭駭客進行惡意攻擊，會導致駭客直接從遠距離控制雲端家電。</a:t>
          </a:r>
          <a:endParaRPr lang="en-US" sz="2300" kern="1200"/>
        </a:p>
      </dsp:txBody>
      <dsp:txXfrm>
        <a:off x="60427" y="1825853"/>
        <a:ext cx="6069605" cy="1117006"/>
      </dsp:txXfrm>
    </dsp:sp>
    <dsp:sp modelId="{BD7DC529-6557-4F0A-BEB2-95E852E98B7E}">
      <dsp:nvSpPr>
        <dsp:cNvPr id="0" name=""/>
        <dsp:cNvSpPr/>
      </dsp:nvSpPr>
      <dsp:spPr>
        <a:xfrm>
          <a:off x="0" y="3069526"/>
          <a:ext cx="6190459" cy="1237860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300" kern="1200"/>
            <a:t>除了定時檢測並更新相關系統軟體， 務必保護控制裝置的安全</a:t>
          </a:r>
          <a:r>
            <a:rPr lang="en-US" sz="2300" kern="1200"/>
            <a:t>(</a:t>
          </a:r>
          <a:r>
            <a:rPr lang="zh-TW" sz="2300" kern="1200"/>
            <a:t>通常是手機</a:t>
          </a:r>
          <a:r>
            <a:rPr lang="en-US" sz="2300" kern="1200"/>
            <a:t>app)</a:t>
          </a:r>
          <a:r>
            <a:rPr lang="zh-TW" sz="2300" kern="1200"/>
            <a:t>。</a:t>
          </a:r>
          <a:endParaRPr lang="en-US" sz="2300" kern="1200"/>
        </a:p>
      </dsp:txBody>
      <dsp:txXfrm>
        <a:off x="60427" y="3129953"/>
        <a:ext cx="6069605" cy="1117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A1089B9-126C-4B77-86D2-C667C891B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60" y="685799"/>
            <a:ext cx="10048240" cy="3673474"/>
          </a:xfrm>
        </p:spPr>
        <p:txBody>
          <a:bodyPr>
            <a:normAutofit/>
          </a:bodyPr>
          <a:lstStyle/>
          <a:p>
            <a:r>
              <a:rPr lang="zh-TW" altLang="en-US" sz="6000">
                <a:solidFill>
                  <a:schemeClr val="tx2"/>
                </a:solidFill>
              </a:rPr>
              <a:t>公務機密維護宣導</a:t>
            </a:r>
            <a:endParaRPr lang="zh-TW" altLang="en-US" sz="6000" dirty="0">
              <a:solidFill>
                <a:schemeClr val="tx2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A6885E4-740F-4280-9DD0-7778B6200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648198"/>
            <a:ext cx="7005742" cy="1143002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>
                    <a:alpha val="80000"/>
                  </a:schemeClr>
                </a:solidFill>
                <a:latin typeface="+mn-ea"/>
              </a:rPr>
              <a:t>直播</a:t>
            </a:r>
          </a:p>
        </p:txBody>
      </p:sp>
    </p:spTree>
    <p:extLst>
      <p:ext uri="{BB962C8B-B14F-4D97-AF65-F5344CB8AC3E}">
        <p14:creationId xmlns:p14="http://schemas.microsoft.com/office/powerpoint/2010/main" val="3461592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7C935-E41E-4E8D-91DF-D3BAB9521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5" y="4435646"/>
            <a:ext cx="1419541" cy="1660354"/>
            <a:chOff x="10292292" y="2963333"/>
            <a:chExt cx="1896535" cy="22182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FB64230-1B44-4C76-9885-0BBE5C73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F7F181-4FFE-4F8E-A3D0-1A8ECDEF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66495D-EC57-44E4-8DED-0DC2E07AA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0DA2F2-D672-4417-8072-9ED4FA5C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E8BACB-AEC7-46A5-A3AD-4D1BBE871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4212" y="0"/>
            <a:ext cx="465734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95466A1-821C-4126-909A-015641FC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919" y="685800"/>
            <a:ext cx="3705269" cy="5308599"/>
          </a:xfrm>
        </p:spPr>
        <p:txBody>
          <a:bodyPr>
            <a:normAutofit/>
          </a:bodyPr>
          <a:lstStyle/>
          <a:p>
            <a:r>
              <a:rPr lang="zh-TW" altLang="en-US" sz="3200">
                <a:solidFill>
                  <a:srgbClr val="FFFFFF"/>
                </a:solidFill>
                <a:latin typeface="+mn-ea"/>
                <a:ea typeface="+mn-ea"/>
              </a:rPr>
              <a:t>前言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A56976-B582-43B2-B1EE-68CB7C0B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553" y="685800"/>
            <a:ext cx="4754563" cy="5410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solidFill>
                  <a:srgbClr val="FFFFFF"/>
                </a:solidFill>
              </a:rPr>
              <a:t>直播，有不少人的印象可能停留在</a:t>
            </a:r>
            <a:r>
              <a:rPr lang="en-US" altLang="zh-TW" sz="2400" dirty="0" err="1">
                <a:solidFill>
                  <a:srgbClr val="FFFFFF"/>
                </a:solidFill>
              </a:rPr>
              <a:t>Youtube</a:t>
            </a:r>
            <a:r>
              <a:rPr lang="zh-TW" altLang="en-US" sz="2400" dirty="0">
                <a:solidFill>
                  <a:srgbClr val="FFFFFF"/>
                </a:solidFill>
              </a:rPr>
              <a:t>的網路紅人，但事實上，有不少公家機關辦理會議的時候，為了促進民眾對議題的理解及意見反饋，都會現場直播供民眾瀏覽，且近年不乏有政府官員參與網路直播的情況發生，顯見直播已逐漸成為政府部門與民間互動的方式。</a:t>
            </a:r>
            <a:endParaRPr lang="en-US" altLang="zh-TW" sz="2400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solidFill>
                  <a:srgbClr val="FFFFFF"/>
                </a:solidFill>
              </a:rPr>
              <a:t>但是直播也伴隨著洩漏秘密的風險。</a:t>
            </a:r>
            <a:endParaRPr lang="en-US" altLang="zh-TW" sz="2400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1800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0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95466A1-821C-4126-909A-015641FC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FF"/>
                </a:solidFill>
                <a:latin typeface="+mn-ea"/>
                <a:ea typeface="+mn-ea"/>
              </a:rPr>
              <a:t>直播的只有攝影機嗎</a:t>
            </a:r>
            <a:r>
              <a:rPr lang="en-US" altLang="zh-TW" dirty="0">
                <a:solidFill>
                  <a:srgbClr val="FFFFFF"/>
                </a:solidFill>
                <a:latin typeface="+mn-ea"/>
                <a:ea typeface="+mn-ea"/>
              </a:rPr>
              <a:t>?</a:t>
            </a:r>
            <a:endParaRPr lang="zh-TW" altLang="en-US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CDCB3241-5E0B-4FCF-B680-B00518EB1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854350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54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95466A1-821C-4126-909A-015641FC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zh-TW" altLang="en-US" dirty="0">
                <a:latin typeface="+mn-ea"/>
                <a:ea typeface="+mn-ea"/>
              </a:rPr>
              <a:t>監視器真的安全嗎</a:t>
            </a:r>
            <a:r>
              <a:rPr lang="en-US" altLang="zh-TW" dirty="0">
                <a:latin typeface="+mn-ea"/>
                <a:ea typeface="+mn-ea"/>
              </a:rPr>
              <a:t>?</a:t>
            </a:r>
            <a:endParaRPr lang="zh-TW" altLang="en-US">
              <a:latin typeface="+mn-ea"/>
              <a:ea typeface="+mn-ea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A56976-B582-43B2-B1EE-68CB7C0B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>
                <a:solidFill>
                  <a:schemeClr val="tx1"/>
                </a:solidFill>
              </a:rPr>
              <a:t>現在架設監視器防護建築已成常態，除了租用保全公司所提供的服務外， 熟悉電腦及網路架構的用戶也可以購買相關設備， 自行架設一套自己的防護系統， 但這些保護居家安全的雲端設備，它自己本身並不見得安全。</a:t>
            </a:r>
            <a:endParaRPr lang="en-US" altLang="zh-TW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>
                <a:solidFill>
                  <a:schemeClr val="tx1"/>
                </a:solidFill>
              </a:rPr>
              <a:t>近年來， 網路攝影機遭駭事件層出不窮， 國外號稱擁有最多線上攝影機的網站</a:t>
            </a:r>
            <a:r>
              <a:rPr lang="en-US" altLang="zh-TW">
                <a:solidFill>
                  <a:schemeClr val="tx1"/>
                </a:solidFill>
              </a:rPr>
              <a:t>《Insecam》</a:t>
            </a:r>
            <a:r>
              <a:rPr lang="zh-TW" altLang="en-US">
                <a:solidFill>
                  <a:schemeClr val="tx1"/>
                </a:solidFill>
              </a:rPr>
              <a:t>，光在臺灣地區</a:t>
            </a:r>
            <a:r>
              <a:rPr lang="en-US" altLang="zh-TW">
                <a:solidFill>
                  <a:schemeClr val="tx1"/>
                </a:solidFill>
              </a:rPr>
              <a:t>(</a:t>
            </a:r>
            <a:r>
              <a:rPr lang="zh-TW" altLang="en-US">
                <a:solidFill>
                  <a:schemeClr val="tx1"/>
                </a:solidFill>
              </a:rPr>
              <a:t>截至</a:t>
            </a:r>
            <a:r>
              <a:rPr lang="en-US" altLang="zh-TW">
                <a:solidFill>
                  <a:schemeClr val="tx1"/>
                </a:solidFill>
              </a:rPr>
              <a:t>2019</a:t>
            </a:r>
            <a:r>
              <a:rPr lang="zh-TW" altLang="en-US">
                <a:solidFill>
                  <a:schemeClr val="tx1"/>
                </a:solidFill>
              </a:rPr>
              <a:t>年</a:t>
            </a:r>
            <a:r>
              <a:rPr lang="en-US" altLang="zh-TW">
                <a:solidFill>
                  <a:schemeClr val="tx1"/>
                </a:solidFill>
              </a:rPr>
              <a:t>8</a:t>
            </a:r>
            <a:r>
              <a:rPr lang="zh-TW" altLang="en-US">
                <a:solidFill>
                  <a:schemeClr val="tx1"/>
                </a:solidFill>
              </a:rPr>
              <a:t>月</a:t>
            </a:r>
            <a:r>
              <a:rPr lang="en-US" altLang="zh-TW">
                <a:solidFill>
                  <a:schemeClr val="tx1"/>
                </a:solidFill>
              </a:rPr>
              <a:t>29</a:t>
            </a:r>
            <a:r>
              <a:rPr lang="zh-TW" altLang="en-US">
                <a:solidFill>
                  <a:schemeClr val="tx1"/>
                </a:solidFill>
              </a:rPr>
              <a:t>日為止</a:t>
            </a:r>
            <a:r>
              <a:rPr lang="en-US" altLang="zh-TW">
                <a:solidFill>
                  <a:schemeClr val="tx1"/>
                </a:solidFill>
              </a:rPr>
              <a:t>)</a:t>
            </a:r>
            <a:r>
              <a:rPr lang="zh-TW" altLang="en-US">
                <a:solidFill>
                  <a:schemeClr val="tx1"/>
                </a:solidFill>
              </a:rPr>
              <a:t>就有</a:t>
            </a:r>
            <a:r>
              <a:rPr lang="en-US" altLang="zh-TW">
                <a:solidFill>
                  <a:schemeClr val="tx1"/>
                </a:solidFill>
              </a:rPr>
              <a:t>449</a:t>
            </a:r>
            <a:r>
              <a:rPr lang="zh-TW" altLang="en-US">
                <a:solidFill>
                  <a:schemeClr val="tx1"/>
                </a:solidFill>
              </a:rPr>
              <a:t>隻攝影機錄像，</a:t>
            </a:r>
            <a:r>
              <a:rPr lang="en-US" altLang="zh-TW">
                <a:solidFill>
                  <a:schemeClr val="tx1"/>
                </a:solidFill>
              </a:rPr>
              <a:t>24</a:t>
            </a:r>
            <a:r>
              <a:rPr lang="zh-TW" altLang="en-US">
                <a:solidFill>
                  <a:schemeClr val="tx1"/>
                </a:solidFill>
              </a:rPr>
              <a:t>小時全程直播監視器錄像。</a:t>
            </a:r>
            <a:endParaRPr lang="en-US" altLang="zh-TW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7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4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6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8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0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22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直排標題 7">
            <a:extLst>
              <a:ext uri="{FF2B5EF4-FFF2-40B4-BE49-F238E27FC236}">
                <a16:creationId xmlns:a16="http://schemas.microsoft.com/office/drawing/2014/main" id="{F4B3E6F8-8BCB-420A-8D8E-822026B4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/>
              <a:t>當你在</a:t>
            </a:r>
            <a:r>
              <a:rPr lang="en-US" altLang="zh-TW" sz="4800"/>
              <a:t>Insecamg</a:t>
            </a:r>
            <a:r>
              <a:rPr lang="zh-TW" altLang="en-US" sz="4800"/>
              <a:t>上搜尋臺灣</a:t>
            </a:r>
          </a:p>
        </p:txBody>
      </p:sp>
      <p:sp>
        <p:nvSpPr>
          <p:cNvPr id="39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EE1F121-2EE0-485A-9F0A-915F503B05A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2079" r="6955" b="-1"/>
          <a:stretch/>
        </p:blipFill>
        <p:spPr>
          <a:xfrm>
            <a:off x="79907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40" name="Group 26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891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標題 2">
            <a:extLst>
              <a:ext uri="{FF2B5EF4-FFF2-40B4-BE49-F238E27FC236}">
                <a16:creationId xmlns:a16="http://schemas.microsoft.com/office/drawing/2014/main" id="{AE3D4A04-DD0C-43D3-A88A-39DEA79B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3600" dirty="0"/>
              <a:t>如何保障監視器安全？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03DAE10-3EC1-4E0D-AD65-65A805B81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338" y="733647"/>
            <a:ext cx="3030561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3A5F0B4-64D3-4B8A-A72F-C5D6F15AA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9654" y="733647"/>
            <a:ext cx="4419171" cy="35758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zh-TW" altLang="en-US" sz="2400" dirty="0">
                <a:solidFill>
                  <a:schemeClr val="tx1"/>
                </a:solidFill>
              </a:rPr>
              <a:t>其實不只是監視器，幾乎所有雲端家電都有駭客入侵的風險。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zh-TW" altLang="en-US" sz="2400" dirty="0">
                <a:solidFill>
                  <a:schemeClr val="tx1"/>
                </a:solidFill>
              </a:rPr>
              <a:t>為避免隱私外露，將登入系統的密碼更換為高強度密碼，並不定時地更新系統軟體， 以及檢查連線紀錄， 以避免遭人監看而不自知的情況發生。</a:t>
            </a:r>
          </a:p>
        </p:txBody>
      </p:sp>
    </p:spTree>
    <p:extLst>
      <p:ext uri="{BB962C8B-B14F-4D97-AF65-F5344CB8AC3E}">
        <p14:creationId xmlns:p14="http://schemas.microsoft.com/office/powerpoint/2010/main" val="289343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95466A1-821C-4126-909A-015641FC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zh-TW" altLang="en-US" dirty="0">
                <a:latin typeface="+mn-ea"/>
                <a:ea typeface="+mn-ea"/>
              </a:rPr>
              <a:t>即時分享影片風險</a:t>
            </a:r>
            <a:endParaRPr lang="zh-TW" altLang="en-US">
              <a:latin typeface="+mn-ea"/>
              <a:ea typeface="+mn-ea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A56976-B582-43B2-B1EE-68CB7C0B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solidFill>
                  <a:schemeClr val="tx1"/>
                </a:solidFill>
              </a:rPr>
              <a:t>另一種常見直播類型是拿著手機或攝影機錄影並直播，常見於及時分享各種旅遊景點及美食。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solidFill>
                  <a:schemeClr val="tx1"/>
                </a:solidFill>
              </a:rPr>
              <a:t>請注意版權問題，某些影音平台的合約條款中提到， 客戶上傳照片或影片後，版權就屬於該公司所有， 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solidFill>
                  <a:schemeClr val="tx1"/>
                </a:solidFill>
              </a:rPr>
              <a:t>另外部分照片或影片檔可能夾帶</a:t>
            </a:r>
            <a:r>
              <a:rPr lang="en-US" altLang="zh-TW" sz="2400" dirty="0" err="1">
                <a:solidFill>
                  <a:schemeClr val="tx1"/>
                </a:solidFill>
              </a:rPr>
              <a:t>gps</a:t>
            </a:r>
            <a:r>
              <a:rPr lang="zh-TW" altLang="en-US" sz="2400" dirty="0">
                <a:solidFill>
                  <a:schemeClr val="tx1"/>
                </a:solidFill>
              </a:rPr>
              <a:t>等相關資訊。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solidFill>
                  <a:schemeClr val="tx1"/>
                </a:solidFill>
              </a:rPr>
              <a:t>還有一點是派攝的照片或影片，若是涉及公務機密或商業祕密的話，散佈可能有洩密問題。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4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95466A1-821C-4126-909A-015641FC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zh-TW" altLang="en-US">
                <a:solidFill>
                  <a:srgbClr val="FFFFFF"/>
                </a:solidFill>
                <a:latin typeface="+mn-ea"/>
                <a:ea typeface="+mn-ea"/>
              </a:rPr>
              <a:t>雲端家電使用注意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A707ACA9-F648-41E0-820C-EB8DA34C0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101603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88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22C4A70-22FE-4D22-AB5D-3BD1DAB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9678988" cy="36734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000" dirty="0">
                <a:solidFill>
                  <a:schemeClr val="tx2"/>
                </a:solidFill>
              </a:rPr>
              <a:t>花蓮縣政府政風處關心您</a:t>
            </a:r>
          </a:p>
        </p:txBody>
      </p:sp>
    </p:spTree>
    <p:extLst>
      <p:ext uri="{BB962C8B-B14F-4D97-AF65-F5344CB8AC3E}">
        <p14:creationId xmlns:p14="http://schemas.microsoft.com/office/powerpoint/2010/main" val="742084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切割線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504</Words>
  <Application>Microsoft Office PowerPoint</Application>
  <PresentationFormat>寬螢幕</PresentationFormat>
  <Paragraphs>27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微軟正黑體</vt:lpstr>
      <vt:lpstr>Century Gothic</vt:lpstr>
      <vt:lpstr>Wingdings 3</vt:lpstr>
      <vt:lpstr>切割線</vt:lpstr>
      <vt:lpstr>公務機密維護宣導</vt:lpstr>
      <vt:lpstr>前言</vt:lpstr>
      <vt:lpstr>直播的只有攝影機嗎?</vt:lpstr>
      <vt:lpstr>監視器真的安全嗎?</vt:lpstr>
      <vt:lpstr>當你在Insecamg上搜尋臺灣</vt:lpstr>
      <vt:lpstr>如何保障監視器安全？</vt:lpstr>
      <vt:lpstr>即時分享影片風險</vt:lpstr>
      <vt:lpstr>雲端家電使用注意</vt:lpstr>
      <vt:lpstr>花蓮縣政府政風處關心您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機關安全維護</dc:title>
  <dc:creator>花蓮縣政府政風處</dc:creator>
  <cp:lastModifiedBy>花蓮縣政府政風處</cp:lastModifiedBy>
  <cp:revision>2</cp:revision>
  <dcterms:created xsi:type="dcterms:W3CDTF">2019-08-30T06:58:11Z</dcterms:created>
  <dcterms:modified xsi:type="dcterms:W3CDTF">2019-08-30T07:04:30Z</dcterms:modified>
</cp:coreProperties>
</file>