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69" r:id="rId16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67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CB894-B854-446A-ABE7-4E52E62C21B6}" type="datetimeFigureOut">
              <a:rPr lang="zh-TW" altLang="en-US" smtClean="0"/>
              <a:pPr/>
              <a:t>2019/1/22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D0BC4-D4D5-406E-B18B-77EE8AA2E60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CB894-B854-446A-ABE7-4E52E62C21B6}" type="datetimeFigureOut">
              <a:rPr lang="zh-TW" altLang="en-US" smtClean="0"/>
              <a:pPr/>
              <a:t>2019/1/22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D0BC4-D4D5-406E-B18B-77EE8AA2E60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CB894-B854-446A-ABE7-4E52E62C21B6}" type="datetimeFigureOut">
              <a:rPr lang="zh-TW" altLang="en-US" smtClean="0"/>
              <a:pPr/>
              <a:t>2019/1/22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D0BC4-D4D5-406E-B18B-77EE8AA2E60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CB894-B854-446A-ABE7-4E52E62C21B6}" type="datetimeFigureOut">
              <a:rPr lang="zh-TW" altLang="en-US" smtClean="0"/>
              <a:pPr/>
              <a:t>2019/1/22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D0BC4-D4D5-406E-B18B-77EE8AA2E60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CB894-B854-446A-ABE7-4E52E62C21B6}" type="datetimeFigureOut">
              <a:rPr lang="zh-TW" altLang="en-US" smtClean="0"/>
              <a:pPr/>
              <a:t>2019/1/22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D0BC4-D4D5-406E-B18B-77EE8AA2E60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CB894-B854-446A-ABE7-4E52E62C21B6}" type="datetimeFigureOut">
              <a:rPr lang="zh-TW" altLang="en-US" smtClean="0"/>
              <a:pPr/>
              <a:t>2019/1/22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D0BC4-D4D5-406E-B18B-77EE8AA2E60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CB894-B854-446A-ABE7-4E52E62C21B6}" type="datetimeFigureOut">
              <a:rPr lang="zh-TW" altLang="en-US" smtClean="0"/>
              <a:pPr/>
              <a:t>2019/1/22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D0BC4-D4D5-406E-B18B-77EE8AA2E60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CB894-B854-446A-ABE7-4E52E62C21B6}" type="datetimeFigureOut">
              <a:rPr lang="zh-TW" altLang="en-US" smtClean="0"/>
              <a:pPr/>
              <a:t>2019/1/22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D0BC4-D4D5-406E-B18B-77EE8AA2E60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CB894-B854-446A-ABE7-4E52E62C21B6}" type="datetimeFigureOut">
              <a:rPr lang="zh-TW" altLang="en-US" smtClean="0"/>
              <a:pPr/>
              <a:t>2019/1/22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D0BC4-D4D5-406E-B18B-77EE8AA2E60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CB894-B854-446A-ABE7-4E52E62C21B6}" type="datetimeFigureOut">
              <a:rPr lang="zh-TW" altLang="en-US" smtClean="0"/>
              <a:pPr/>
              <a:t>2019/1/22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D0BC4-D4D5-406E-B18B-77EE8AA2E60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CB894-B854-446A-ABE7-4E52E62C21B6}" type="datetimeFigureOut">
              <a:rPr lang="zh-TW" altLang="en-US" smtClean="0"/>
              <a:pPr/>
              <a:t>2019/1/22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D0BC4-D4D5-406E-B18B-77EE8AA2E60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3CB894-B854-446A-ABE7-4E52E62C21B6}" type="datetimeFigureOut">
              <a:rPr lang="zh-TW" altLang="en-US" smtClean="0"/>
              <a:pPr/>
              <a:t>2019/1/22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6D0BC4-D4D5-406E-B18B-77EE8AA2E60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 smtClean="0">
                <a:latin typeface="標楷體" pitchFamily="65" charset="-120"/>
                <a:ea typeface="標楷體" pitchFamily="65" charset="-120"/>
              </a:rPr>
              <a:t>公務機密維護宣導</a:t>
            </a:r>
            <a:endParaRPr lang="zh-TW" altLang="en-US" sz="60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accent4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處理檢舉案件保密規定</a:t>
            </a:r>
            <a:endParaRPr lang="zh-TW" altLang="en-US" dirty="0">
              <a:solidFill>
                <a:schemeClr val="accent4">
                  <a:lumMod val="75000"/>
                </a:schemeClr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洩密之行政責任 </a:t>
            </a:r>
            <a:endParaRPr lang="zh-TW" altLang="en-US" sz="40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39552" y="1772816"/>
            <a:ext cx="8229600" cy="3528392"/>
          </a:xfrm>
        </p:spPr>
        <p:txBody>
          <a:bodyPr>
            <a:noAutofit/>
          </a:bodyPr>
          <a:lstStyle/>
          <a:p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公務人員考績法第十二條第三項第二款規定：「執行國家政策不力，或怠忽 職責，或洩漏職務上之機密，致政府遭受重大損害，有確實證據者。」最重得一次 記二大過處分。 </a:t>
            </a: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行政院暨所屬各機關處理人民陳情案件要點第十八點規定：「人民陳情案件 有保密之必要者，受理機關應予保密。」第十九點後段規定：「對於違反本要點各 點規定者，應按情節輕重，分別依有關規定予以懲處。」 </a:t>
            </a:r>
            <a:endParaRPr lang="zh-TW" altLang="en-US" sz="2800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綜合研析</a:t>
            </a:r>
            <a:endParaRPr lang="zh-TW" altLang="en-US" sz="40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41168"/>
          </a:xfrm>
        </p:spPr>
        <p:txBody>
          <a:bodyPr>
            <a:normAutofit fontScale="77500" lnSpcReduction="20000"/>
          </a:bodyPr>
          <a:lstStyle/>
          <a:p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機密種類若為國家機密則其保密程序大都完備嚴謹，至於國家機密以外之一般公務上應秘密之事項，則可以事項之內容及洩漏之影響來判斷。</a:t>
            </a:r>
            <a:endParaRPr lang="en-US" altLang="zh-TW" sz="3600" dirty="0" smtClean="0">
              <a:latin typeface="標楷體" pitchFamily="65" charset="-120"/>
              <a:ea typeface="標楷體" pitchFamily="65" charset="-120"/>
            </a:endParaRPr>
          </a:p>
          <a:p>
            <a:pPr lvl="1">
              <a:buFont typeface="Wingdings" pitchFamily="2" charset="2"/>
              <a:buChar char="Ø"/>
            </a:pPr>
            <a:r>
              <a:rPr lang="zh-TW" altLang="en-US" sz="3100" dirty="0" smtClean="0">
                <a:latin typeface="標楷體" pitchFamily="65" charset="-120"/>
                <a:ea typeface="標楷體" pitchFamily="65" charset="-120"/>
              </a:rPr>
              <a:t>洩漏之事項影響國家公共利益或使行政目的不可達或產生重大影響（如洩漏招 標底價）：亦即該事項是否為機密，應以洩漏之影響作判斷，著重對國家公共利益 之影響，對個人、團體之影響反位於次要考量。</a:t>
            </a:r>
            <a:endParaRPr lang="en-US" altLang="zh-TW" sz="3100" dirty="0" smtClean="0">
              <a:latin typeface="標楷體" pitchFamily="65" charset="-120"/>
              <a:ea typeface="標楷體" pitchFamily="65" charset="-120"/>
            </a:endParaRPr>
          </a:p>
          <a:p>
            <a:pPr lvl="1">
              <a:buFont typeface="Wingdings" pitchFamily="2" charset="2"/>
              <a:buChar char="Ø"/>
            </a:pPr>
            <a:r>
              <a:rPr lang="zh-TW" altLang="en-US" sz="3100" dirty="0" smtClean="0">
                <a:latin typeface="標楷體" pitchFamily="65" charset="-120"/>
                <a:ea typeface="標楷體" pitchFamily="65" charset="-120"/>
              </a:rPr>
              <a:t>洩漏將肇致當事人或利害關係人第三人財產上、非財產上之損失或重大影響（如洩漏檢舉人姓名招致恐嚇）：此種秘密事項洩漏影響，主要則在保障個人法益。例如；電腦處理個人資料保護法之制定主要為落實隱私權之保障。</a:t>
            </a:r>
            <a:endParaRPr lang="en-US" altLang="zh-TW" sz="3100" dirty="0" smtClean="0">
              <a:latin typeface="標楷體" pitchFamily="65" charset="-120"/>
              <a:ea typeface="標楷體" pitchFamily="65" charset="-120"/>
            </a:endParaRPr>
          </a:p>
          <a:p>
            <a:pPr lvl="1">
              <a:buFont typeface="Wingdings" pitchFamily="2" charset="2"/>
              <a:buChar char="Ø"/>
            </a:pPr>
            <a:r>
              <a:rPr lang="zh-TW" altLang="en-US" sz="3100" dirty="0" smtClean="0">
                <a:latin typeface="標楷體" pitchFamily="65" charset="-120"/>
                <a:ea typeface="標楷體" pitchFamily="65" charset="-120"/>
              </a:rPr>
              <a:t>以洩漏影響來判斷是否屬應秘密事項，應以事項洩漏影響公益、私益程度判斷，如符合以上之標準，該事項即應以機密處理程序辦理。</a:t>
            </a:r>
            <a:endParaRPr lang="en-US" altLang="zh-TW" sz="31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Font typeface="Wingdings" pitchFamily="2" charset="2"/>
              <a:buChar char="Ø"/>
            </a:pPr>
            <a:endParaRPr lang="zh-TW" alt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實際案例分析</a:t>
            </a:r>
            <a:endParaRPr lang="zh-TW" altLang="en-US" sz="40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525963"/>
          </a:xfrm>
        </p:spPr>
        <p:txBody>
          <a:bodyPr>
            <a:normAutofit/>
          </a:bodyPr>
          <a:lstStyle/>
          <a:p>
            <a:r>
              <a:rPr lang="zh-TW" altLang="en-US" sz="2600" dirty="0" smtClean="0">
                <a:latin typeface="標楷體" pitchFamily="65" charset="-120"/>
                <a:ea typeface="標楷體" pitchFamily="65" charset="-120"/>
              </a:rPr>
              <a:t>○○市政府曾接獲「某局處工讀生穿著太清涼」檢舉信。該局處內部早已對工讀生的穿著議論紛紛，陳女收到案件資訊後，遂跟鄰座的黃女說「真的有人去投訴耶！」。黃女發現匿名檢舉的電子郵件信箱是局內公務信箱，好奇用該電子郵件在 </a:t>
            </a:r>
            <a:r>
              <a:rPr lang="en-US" altLang="zh-TW" sz="2600" dirty="0" smtClean="0">
                <a:latin typeface="標楷體" pitchFamily="65" charset="-120"/>
                <a:ea typeface="標楷體" pitchFamily="65" charset="-120"/>
              </a:rPr>
              <a:t>GOOGLE</a:t>
            </a:r>
            <a:r>
              <a:rPr lang="zh-TW" altLang="en-US" sz="2600" dirty="0" smtClean="0">
                <a:latin typeface="標楷體" pitchFamily="65" charset="-120"/>
                <a:ea typeface="標楷體" pitchFamily="65" charset="-120"/>
              </a:rPr>
              <a:t>上進行搜尋，想找出檢舉人，事後並向其他同事提及此事。事件最後不但傳到當事人耳裡，且竟還有人向當事人求證，詢問「你是不是有寄信</a:t>
            </a:r>
            <a:r>
              <a:rPr lang="en-US" altLang="zh-TW" sz="2600" dirty="0" smtClean="0">
                <a:latin typeface="標楷體" pitchFamily="65" charset="-120"/>
                <a:ea typeface="標楷體" pitchFamily="65" charset="-120"/>
              </a:rPr>
              <a:t>?</a:t>
            </a:r>
            <a:r>
              <a:rPr lang="zh-TW" altLang="en-US" sz="2600" dirty="0" smtClean="0">
                <a:latin typeface="標楷體" pitchFamily="65" charset="-120"/>
                <a:ea typeface="標楷體" pitchFamily="65" charset="-120"/>
              </a:rPr>
              <a:t>」，匿名檢舉竟變成一樁公開事件。</a:t>
            </a:r>
            <a:endParaRPr lang="en-US" altLang="zh-TW" sz="2600" dirty="0" smtClean="0">
              <a:latin typeface="標楷體" pitchFamily="65" charset="-120"/>
              <a:ea typeface="標楷體" pitchFamily="65" charset="-120"/>
            </a:endParaRPr>
          </a:p>
          <a:p>
            <a:endParaRPr lang="zh-TW" altLang="en-US" dirty="0" smtClean="0"/>
          </a:p>
          <a:p>
            <a:endParaRPr lang="en-US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實際案例分析</a:t>
            </a:r>
            <a:endParaRPr lang="zh-TW" altLang="en-US" sz="40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陳女和黃女因涉及洩密遭法辦，檢方認為二人行為已構成刑法「公務員故意洩露國防以外秘密罪」，但考量都無前科，犯罪情節尚屬輕微且犯後深具悔意，因此予以緩起訴 </a:t>
            </a: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1 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年 </a:t>
            </a: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6 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月，但需支付國庫 </a:t>
            </a: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3 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萬元和 </a:t>
            </a: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1 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萬元緩起訴處分金，另需參加法治教育課程。</a:t>
            </a: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受理檢舉案件之該管公務員依法負有絕對保守政府機關機密之義務，即使是同事，也不能洩漏資訊。</a:t>
            </a:r>
          </a:p>
          <a:p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公務員負保密義務之公務機密，不限於特定形式，舉凡文書、圖畫、消息或物品，皆為受保護之客體。</a:t>
            </a:r>
          </a:p>
          <a:p>
            <a:endParaRPr lang="zh-TW" altLang="en-US" dirty="0" smtClean="0"/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其他常見洩密態樣</a:t>
            </a:r>
            <a:endParaRPr lang="zh-TW" altLang="en-US" sz="40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以正本函復檢舉人並以副本抄送被檢舉人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應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秘密之事項，並非因已眾所皆知即非屬機密，只要該事項依法不得予以公開，仍屬機密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函覆內容包含機密事項，包括任何足以推知檢舉人身分、檢舉內容之文字、語言、符號皆應予以保密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縱使以密件處理機密事項，將內容洩漏給他人知悉亦構成洩密。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endParaRPr lang="en-US" altLang="zh-TW" dirty="0" smtClean="0"/>
          </a:p>
          <a:p>
            <a:endParaRPr lang="en-US" altLang="zh-TW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611560" y="2636912"/>
            <a:ext cx="8229600" cy="1143000"/>
          </a:xfrm>
        </p:spPr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花蓮縣政府政風處關心您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前言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公務員未依保密規定處理檢舉案件，致觸犯刑法相關規定者，屢見不鮮，尤其何者為處理檢舉案件應保密之事項及其相關處理程序，常有界定不清、適用不明之處。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公務員服務法第四條規定：「公務員有絕對保守政府機關機密之義務，對於機密事件，無論是否主管事務，均不得洩漏，退職後亦同。公務員未得長官許可，不得以私人或代表機關名義，任意發表有關職務之 談話。」故公務員應嚴守保密義務，而公務員服務法係屬概括規定，實際上是否洩密及是否應加處罰，則散見於刑法或其他法律。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處理檢舉案件應保密之事項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-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一般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行政程序法第一百七十條第二項規定：「人民之陳情有保密必要者，受理機關處理時，應不予公開。」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行政院暨所屬各機關處理人民陳情案件要點第十八點規定：「人民陳情案件有保密之必要者，受理機關應予保密。」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行政院頒文書處理檔案管理手冊第四十八點規定：「應以機密文書處理之各 機關內部業務機密事項如下： 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…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（二）檢舉或告密案件。 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…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」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處理檢舉案件應保密之事項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-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刑事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獎勵保護檢舉貪污瀆職辦法第十條前段規定：「受理檢舉機關，對於前條第一項第一款（檢舉人姓名、性別、出生年月日、國民身分證統一編號或護照號碼、住所、居所或服務機關、學校、團體，及被檢舉人之姓名或其他足資辨別之特徵）之資料及檢舉書、筆錄或其他有關資料，應予保密，另行保存，不附於偵查卷案內。」</a:t>
            </a:r>
            <a:endParaRPr lang="en-US" altLang="zh-TW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檢察、司法機關處理檢舉組織犯罪案件注意事項第二點規定：「 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…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受理具名 檢舉組織犯罪，應先對檢舉人為調查並詢明應否對其姓名、身分予以保密。 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…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」 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處理檢舉案件應保密之事項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-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刑事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鼓勵檢舉賄選要點第五點規定：「受理檢舉機關對於檢舉人之姓名、年齡、住居所等足資辨別其特徵及檢舉內容等資料，應予保密。對於檢舉人之檢舉書、筆錄或其他有關資料，除有作為犯罪證據之必要者外，應另行保存，不附於偵查案卷內。」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檢察、警察暨調查機關偵查刑事案件新聞處理要點第二點規定：「案件在偵 查終結前，對左列情形，應加保密，不得透漏或發布新聞： 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…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（九）檢舉人及證人 之姓名、住居所、電話及其供述內容或所提出之證據。 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…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」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證人保護法第十五條第一項規定：「檢舉人、告發人、告訴人或被害人有保護必要時，準用保護證人之規定。」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洩密之刑事責任</a:t>
            </a:r>
            <a:endParaRPr lang="zh-TW" altLang="en-US" sz="40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刑法第一百零九條規定：「洩漏或交付關於中華民國國防應秘密之文書、圖 畫、消息或物品者，處一 年以上七年以下有期徒刑。洩漏或交付前項之文書、圖畫、 消息或物品於外國或其派遣之人者，處三年以上十年以下有期徒刑。前二項之未遂 犯罰之。預備或陰謀犯第一項或第二項之罪者，處二年以下有期徒刑。」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刑法第一百十條規定：「公務員對於職務上知悉或持有前條第一項之文書、 圖畫、消息或物品，因過失而洩漏或交付者，處二年以下有期徒刑、拘役或一千元 以下罰金。」 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刑法第一百十一條規定：「刺探或收集第一百零九條第一項之文書、圖畫、 消息或物品者，處五年以下有期徒刑。前項之未遂犯罰之。預備或陰謀犯第一項之 罪者，處一年以下有期徒刑。」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endParaRPr lang="en-US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洩密之刑事責任</a:t>
            </a:r>
            <a:endParaRPr lang="zh-TW" altLang="en-US" sz="4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刑法第一百十二條規定：「意 圖刺探或收集第一百零九條第一項之文書、圖 畫、消息或物品，未受允准而入要塞、軍港、軍艦及其他軍用處所建築物，或留滯 其內者，處一年以下有期徒刑。」 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刑法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第一百三十二條規定：「公務員洩漏或交付關於中華民國國防以外應秘 密之文書、圖畫、消息或物品者，處三年以下有期徒刑。因過失犯前項之罪者，處 一年以下有期徒刑、拘役或三百元以下罰金。非公務員因職務或業務知悉或持有第 一項之文書、圖畫、消息或物品，而洩漏或或交付之者，處一年以下有期徒刑、拘 役或三百元以下罰金。」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洩密之刑事責任</a:t>
            </a:r>
            <a:endParaRPr lang="zh-TW" altLang="en-US" sz="4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刑法第三百十七條規定：「依法令或契約 有守因業務知悉或持有工商秘密之 義務，而無故洩漏之者，處一年以下有期徒刑、拘役或一千元以下罰金。」 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刑法第三百十八條規定：「公務員或曾任公務員之人，無故洩漏因職務知悉 或持有他人之工商秘密者，處二年以下有期徒刑、拘役或二千元以下罰金。」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洩密之民事責任</a:t>
            </a:r>
            <a:endParaRPr lang="zh-TW" altLang="en-US" sz="40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營業秘密法第九條第一項規定：「公務員因承辦公務而知悉或持有他人之營 業秘密者，不得使用或無故洩漏之。」第十二條第一項前段規定：「因故意或過失 不法侵害他人之營業秘密者，負損害賠償責任。」 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電腦處理個人資料保護法第二十七條第一項前段規定：「公務機關違反本法 規定，致當事人權益受損害者，應負損害賠償責任。」 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829</TotalTime>
  <Words>1769</Words>
  <Application>Microsoft Office PowerPoint</Application>
  <PresentationFormat>如螢幕大小 (4:3)</PresentationFormat>
  <Paragraphs>50</Paragraphs>
  <Slides>15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15</vt:i4>
      </vt:variant>
    </vt:vector>
  </HeadingPairs>
  <TitlesOfParts>
    <vt:vector size="16" baseType="lpstr">
      <vt:lpstr>Office 佈景主題</vt:lpstr>
      <vt:lpstr>公務機密維護宣導</vt:lpstr>
      <vt:lpstr>前言</vt:lpstr>
      <vt:lpstr>處理檢舉案件應保密之事項-一般</vt:lpstr>
      <vt:lpstr>處理檢舉案件應保密之事項-刑事</vt:lpstr>
      <vt:lpstr>處理檢舉案件應保密之事項-刑事</vt:lpstr>
      <vt:lpstr>洩密之刑事責任</vt:lpstr>
      <vt:lpstr>洩密之刑事責任</vt:lpstr>
      <vt:lpstr>洩密之刑事責任</vt:lpstr>
      <vt:lpstr>洩密之民事責任</vt:lpstr>
      <vt:lpstr>洩密之行政責任 </vt:lpstr>
      <vt:lpstr>綜合研析</vt:lpstr>
      <vt:lpstr>實際案例分析</vt:lpstr>
      <vt:lpstr>實際案例分析</vt:lpstr>
      <vt:lpstr>其他常見洩密態樣</vt:lpstr>
      <vt:lpstr>花蓮縣政府政風處關心您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sp1699</dc:creator>
  <cp:lastModifiedBy>sp1699</cp:lastModifiedBy>
  <cp:revision>84</cp:revision>
  <dcterms:created xsi:type="dcterms:W3CDTF">2019-01-16T06:47:13Z</dcterms:created>
  <dcterms:modified xsi:type="dcterms:W3CDTF">2019-01-22T06:12:36Z</dcterms:modified>
</cp:coreProperties>
</file>