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75A8-25E2-41C1-B670-843AD33BCAAC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64EC-90FB-4C8E-BF62-2A7109540D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75A8-25E2-41C1-B670-843AD33BCAAC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64EC-90FB-4C8E-BF62-2A7109540D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75A8-25E2-41C1-B670-843AD33BCAAC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64EC-90FB-4C8E-BF62-2A7109540D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75A8-25E2-41C1-B670-843AD33BCAAC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64EC-90FB-4C8E-BF62-2A7109540D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75A8-25E2-41C1-B670-843AD33BCAAC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64EC-90FB-4C8E-BF62-2A7109540D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75A8-25E2-41C1-B670-843AD33BCAAC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64EC-90FB-4C8E-BF62-2A7109540D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75A8-25E2-41C1-B670-843AD33BCAAC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64EC-90FB-4C8E-BF62-2A7109540D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75A8-25E2-41C1-B670-843AD33BCAAC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64EC-90FB-4C8E-BF62-2A7109540D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75A8-25E2-41C1-B670-843AD33BCAAC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64EC-90FB-4C8E-BF62-2A7109540D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75A8-25E2-41C1-B670-843AD33BCAAC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64EC-90FB-4C8E-BF62-2A7109540D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75A8-25E2-41C1-B670-843AD33BCAAC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64EC-90FB-4C8E-BF62-2A7109540D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75A8-25E2-41C1-B670-843AD33BCAAC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64EC-90FB-4C8E-BF62-2A7109540D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王漢宗勘亭流繁" pitchFamily="2" charset="-120"/>
                <a:ea typeface="王漢宗勘亭流繁" pitchFamily="2" charset="-120"/>
              </a:rPr>
              <a:t>機關安全維護宣導</a:t>
            </a:r>
            <a:r>
              <a:rPr lang="en-US" altLang="zh-TW" sz="6000" dirty="0" smtClean="0">
                <a:latin typeface="王漢宗勘亭流繁" pitchFamily="2" charset="-120"/>
                <a:ea typeface="王漢宗勘亭流繁" pitchFamily="2" charset="-120"/>
              </a:rPr>
              <a:t/>
            </a:r>
            <a:br>
              <a:rPr lang="en-US" altLang="zh-TW" sz="6000" dirty="0" smtClean="0">
                <a:latin typeface="王漢宗勘亭流繁" pitchFamily="2" charset="-120"/>
                <a:ea typeface="王漢宗勘亭流繁" pitchFamily="2" charset="-120"/>
              </a:rPr>
            </a:br>
            <a:r>
              <a:rPr lang="zh-TW" altLang="en-US" sz="6000" dirty="0" smtClean="0">
                <a:latin typeface="王漢宗勘亭流繁" pitchFamily="2" charset="-120"/>
                <a:ea typeface="王漢宗勘亭流繁" pitchFamily="2" charset="-120"/>
              </a:rPr>
              <a:t>國家</a:t>
            </a:r>
            <a:r>
              <a:rPr lang="zh-TW" altLang="en-US" sz="6000" dirty="0" smtClean="0">
                <a:latin typeface="王漢宗勘亭流繁" pitchFamily="2" charset="-120"/>
                <a:ea typeface="王漢宗勘亭流繁" pitchFamily="2" charset="-120"/>
              </a:rPr>
              <a:t>關鍵基礎設施</a:t>
            </a:r>
            <a:endParaRPr lang="zh-TW" altLang="en-US" sz="6000" dirty="0">
              <a:latin typeface="王漢宗勘亭流繁" pitchFamily="2" charset="-120"/>
              <a:ea typeface="王漢宗勘亭流繁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CI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防護思維：組織與合作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1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CI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防護是一項需要持續推動的管理工作，必須藉由管理體系與專責單位，分層負責推動與落實相關工作。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我國目前由行政院國土安全辦公室負責督考各領域的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CI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防護管理工作，推動國家層級威脅情境辨識，擬定國家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CI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管理與執行策略與目標。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CI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防護思維：組織與合作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各領域主管機關應建立推動小組，進行領域內的設施與系統的盤點與分級、災害威脅辨識，擬定領域層級的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CI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安全防護計畫，督考所轄的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CI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防護工作，並建立資訊通報與分享機制。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CI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與系統的營運單位同樣需要導入持續運作的管理方法，擬定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CI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防護管理計畫，執行相關防護工作。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花蓮縣政府政風處關心您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CI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支持著國家各項重要功能的運作，因此必須要在各層面上提升其耐災韌性，並且對於變動的風險威脅能夠及時調適與因應。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國家關鍵基礎設施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CI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（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Critical Infrastructure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）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是一個國家公有或私有、實體或虛擬的資產，一旦遭受破壞，恐影響社會運作。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可分為能源、水資源、通訊傳播、交通、銀行與金融、緊急救援與醫院、重要政府機關、高科技園區等八類。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國家關鍵基礎設施的意義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CI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支持著國家與社會運作所需要的重要功能設施與系統。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要使這些設施系統能夠正常地運作，必須要仰賴「實體」、「資通訊」控制系統以及「人員」等三類必要條件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其中一類遭受破壞，進而導致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CI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功能失效，不僅會嚴重影響民眾生活，中斷都市社會運作機能，造成國家經濟重大損失，降低政府聲譽與信用，甚至有可能影響國家安全。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CI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防護思維：安全與韌性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1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2013 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年美國國土安全部提出以「安全 （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Security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）與韌性（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Resilience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）」為推動目標的國家基礎設施防護計畫（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NIPP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）。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pPr lvl="1"/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安全（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Security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）是指利用實體防護與網路防禦來降低因為入侵、攻擊或天然以及人為災害對關鍵基礎設施所造成的風險。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pPr lvl="1"/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韌性（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Resilience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）則是指對於蓄意攻擊、意外，或是天然災害等威脅與突發情況能夠有所準備、調適與因應，以及在中斷後能快速恢復的能力。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CI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防護思維：安全與韌性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於平時分析威脅來源並進行防護：依據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CI 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的功能特性與位置，分析來自外部與內部災害威脅的可能性，更需要瞭解威脅可能造成的災害與衝擊影響，進而針對可能遭受破壞的項目進行防護工作。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對於突發事故的處理能夠事前規劃：掌握設施間的相依性，以及必要的外部資源，分析連鎖性影響，並依照災害情境規劃處置對策以及處理程序。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CI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防護思維：安全與韌性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在災害事故發生時能夠有效因應：須仰賴有效的災害事故應變組織、機制以及處置對策，更應熟稔應變程序，包括指揮調度在內對各項應變技能進行技術與教育訓練。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在功能中斷之後能夠快速恢復：導入「持續營運管理」的觀念，藉由設施功能的允許中斷時間以及目標復原時間，做為持續營運管理以及設計功能恢復手段（如備援）的目標與依據。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常見災害類型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  <p:pic>
        <p:nvPicPr>
          <p:cNvPr id="1027" name="Picture 3" descr="C:\行政\機密安全ppt\10803\新增資料夾\擷取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600" y="1967442"/>
            <a:ext cx="6982800" cy="3791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CI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防護思維：設施盤點與分級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1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為了推動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CI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防護工作並有效地進行管 理，必須藉由設施盤點與分級建立資料庫。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評估設施的重要性及相互影響關係，設施重要性上可藉由「功能重要性」、「失效影響」以及「民心士氣影響」三大項目進行評量。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CI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防護思維：設施盤點與分級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功能重要性則建議政府機關運作、重要資通訊系統、維生與運輸機能、金融秩序、疫病系統、治安與防救、國家重要象徵與資產、重要產業與園區、防衛動員等面向進行評量。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失效影響方面，可由設施價值、影響人數、經濟損失等進行評量。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在民心士氣影響方面，則由影響國際形象、影響政府聲譽、影響民眾信心等方面評估。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830</Words>
  <Application>Microsoft Office PowerPoint</Application>
  <PresentationFormat>如螢幕大小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機關安全維護宣導 國家關鍵基礎設施</vt:lpstr>
      <vt:lpstr>國家關鍵基礎設施</vt:lpstr>
      <vt:lpstr>國家關鍵基礎設施的意義</vt:lpstr>
      <vt:lpstr>CI防護思維：安全與韌性1</vt:lpstr>
      <vt:lpstr>CI防護思維：安全與韌性2</vt:lpstr>
      <vt:lpstr>CI防護思維：安全與韌性3</vt:lpstr>
      <vt:lpstr>常見災害類型</vt:lpstr>
      <vt:lpstr>CI防護思維：設施盤點與分級1</vt:lpstr>
      <vt:lpstr>CI防護思維：設施盤點與分級2</vt:lpstr>
      <vt:lpstr>CI防護思維：組織與合作1</vt:lpstr>
      <vt:lpstr>CI防護思維：組織與合作2</vt:lpstr>
      <vt:lpstr>花蓮縣政府政風處關心您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國家關鍵基礎設施</dc:title>
  <dc:creator>sp1699</dc:creator>
  <cp:lastModifiedBy>sp1699</cp:lastModifiedBy>
  <cp:revision>39</cp:revision>
  <dcterms:created xsi:type="dcterms:W3CDTF">2019-02-22T08:13:23Z</dcterms:created>
  <dcterms:modified xsi:type="dcterms:W3CDTF">2019-02-25T07:33:01Z</dcterms:modified>
</cp:coreProperties>
</file>