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B9BA-B845-4441-9C0B-439B3AD9D9F0}" type="datetimeFigureOut">
              <a:rPr lang="zh-TW" altLang="en-US" smtClean="0"/>
              <a:pPr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5990-11B5-46F8-A4F7-76BBD8CA02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latin typeface="王漢宗勘亭流繁" pitchFamily="2" charset="-120"/>
                <a:ea typeface="王漢宗勘亭流繁" pitchFamily="2" charset="-120"/>
              </a:rPr>
              <a:t>公務機密維護</a:t>
            </a:r>
            <a:r>
              <a:rPr lang="zh-TW" altLang="en-US" sz="6000" dirty="0" smtClean="0">
                <a:solidFill>
                  <a:srgbClr val="FFFF00"/>
                </a:solidFill>
                <a:latin typeface="王漢宗勘亭流繁" pitchFamily="2" charset="-120"/>
                <a:ea typeface="王漢宗勘亭流繁" pitchFamily="2" charset="-120"/>
              </a:rPr>
              <a:t>宣導</a:t>
            </a:r>
            <a:r>
              <a:rPr lang="en-US" altLang="zh-TW" sz="6000" dirty="0" smtClean="0">
                <a:solidFill>
                  <a:srgbClr val="FFFF00"/>
                </a:solidFill>
                <a:latin typeface="王漢宗勘亭流繁" pitchFamily="2" charset="-120"/>
                <a:ea typeface="王漢宗勘亭流繁" pitchFamily="2" charset="-120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王漢宗勘亭流繁" pitchFamily="2" charset="-120"/>
                <a:ea typeface="王漢宗勘亭流繁" pitchFamily="2" charset="-120"/>
              </a:rPr>
            </a:br>
            <a:r>
              <a:rPr lang="en-US" altLang="zh-TW" sz="6000" dirty="0" smtClean="0">
                <a:solidFill>
                  <a:srgbClr val="FFFF00"/>
                </a:solidFill>
                <a:latin typeface="王漢宗勘亭流繁" pitchFamily="2" charset="-120"/>
                <a:ea typeface="王漢宗勘亭流繁" pitchFamily="2" charset="-120"/>
              </a:rPr>
              <a:t>-</a:t>
            </a:r>
            <a:r>
              <a:rPr lang="zh-TW" altLang="en-US" sz="6000" dirty="0" smtClean="0">
                <a:solidFill>
                  <a:srgbClr val="FFFF00"/>
                </a:solidFill>
                <a:latin typeface="王漢宗勘亭流繁" pitchFamily="2" charset="-120"/>
                <a:ea typeface="王漢宗勘亭流繁" pitchFamily="2" charset="-120"/>
              </a:rPr>
              <a:t>密碼安全</a:t>
            </a:r>
            <a:endParaRPr lang="zh-TW" altLang="en-US" sz="6000" dirty="0">
              <a:solidFill>
                <a:srgbClr val="FFFF00"/>
              </a:solidFill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密碼管理的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誤解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前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NASA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機器人工程師及程式設計師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Randall Patrick Munroe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在其製作的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xkcd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網路漫畫中曾經舉下列兩組密碼當例子：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tr0ub4dor&amp;3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，完全符合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Bill Burr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規則的密碼。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en-US" altLang="zh-TW" dirty="0" err="1" smtClean="0">
                <a:latin typeface="王漢宗勘亭流繁" pitchFamily="2" charset="-120"/>
                <a:ea typeface="王漢宗勘亭流繁" pitchFamily="2" charset="-120"/>
              </a:rPr>
              <a:t>correcthorsebatterystaple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，隨便找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4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個英文單字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(correct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horse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battery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staple)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組合而成的密碼。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對一般人而言前者可能比較複雜無規則，但假設駭客用電腦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秒可以嘗試輸入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1000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組密碼，破解前者只需要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3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天，而後者則預估需要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550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39552" y="6237312"/>
            <a:ext cx="7632848" cy="494928"/>
          </a:xfrm>
        </p:spPr>
        <p:txBody>
          <a:bodyPr>
            <a:normAutofit/>
          </a:bodyPr>
          <a:lstStyle/>
          <a:p>
            <a:r>
              <a:rPr lang="zh-TW" altLang="en-US" sz="1400" dirty="0" smtClean="0">
                <a:latin typeface="王漢宗勘亭流繁" pitchFamily="2" charset="-120"/>
                <a:ea typeface="王漢宗勘亭流繁" pitchFamily="2" charset="-120"/>
              </a:rPr>
              <a:t>漫畫網址</a:t>
            </a:r>
            <a:r>
              <a:rPr lang="en-US" altLang="zh-TW" sz="1400" dirty="0" smtClean="0">
                <a:latin typeface="王漢宗勘亭流繁" pitchFamily="2" charset="-120"/>
                <a:ea typeface="王漢宗勘亭流繁" pitchFamily="2" charset="-120"/>
              </a:rPr>
              <a:t>:https://xkcd.com/936/</a:t>
            </a:r>
            <a:endParaRPr lang="zh-TW" altLang="en-US" sz="140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1027" name="Picture 3" descr="C:\行政\機密安全ppt\10803\password_streng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679885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NIST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最新修正方向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「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NIST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特別出版物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800-63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」於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2017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年的新版中刪除了大量嚴苛的規定，比較重要的更動包括：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不再建議定期更換密碼，只有懷疑密碼被盜時，才需要修改。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不再要求混合特殊字符，鼓勵用較長但好記的短語，密碼長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=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可能性多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=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駭客難破解 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不過還是請依機關單位相關規定辦理為主，並參考前述資料設定一組安全的密碼。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2362274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王漢宗勘亭流繁" pitchFamily="2" charset="-120"/>
                <a:ea typeface="王漢宗勘亭流繁" pitchFamily="2" charset="-120"/>
              </a:rPr>
              <a:t>花蓮縣政府政風處關心您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王漢宗勘亭流繁" pitchFamily="2" charset="-120"/>
                <a:ea typeface="王漢宗勘亭流繁" pitchFamily="2" charset="-120"/>
              </a:rPr>
              <a:t>近年重大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資料外洩事件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2014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9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月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10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日有一名為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tvskit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的用戶在俄羅斯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Bitcoin Security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論壇上公布近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500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萬個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Gmail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的帳密清單，並聲稱其中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60%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為有效帳密。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2014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年底，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YAHOO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有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5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億帳號包括使用者姓名、密碼、電郵、電話、生日等個資遭竊，但銀行帳戶及金融卡資料不受影響。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2018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年劍橋分析公司非法取得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8700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萬筆臉書用戶個人資料，臉書創辦人馬克祖克柏親自製美國國會接受議員質詢。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資安事件原因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根據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Datapro Research Corporation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所做的資通安全發生原因調查發現，完備的安全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政策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、良好的安全規範程序和資訊安全管理系統的績效並不顯著。因為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52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％的事件是由不正確的個人習慣、未遵守相關安全程序以及人為失誤等資訊安全認知不足所產 生。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身分驗證是使用網路電腦各種功能的第一步，也是保護個人資訊安全的最基本機制，因此密碼的安全也是</a:t>
            </a:r>
            <a:r>
              <a:rPr lang="zh-TW" altLang="en-US" dirty="0">
                <a:latin typeface="王漢宗勘亭流繁" pitchFamily="2" charset="-120"/>
                <a:ea typeface="王漢宗勘亭流繁" pitchFamily="2" charset="-120"/>
              </a:rPr>
              <a:t>保護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資訊安全的重要環節。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千萬不要用的爛密碼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1752601"/>
            <a:ext cx="8229600" cy="1540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美國網絡安全公司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SplashData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會公布每年度最爛的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100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個密碼排行榜，以下結錄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2018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年的前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10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勘亭流繁" pitchFamily="2" charset="-120"/>
                <a:ea typeface="王漢宗勘亭流繁" pitchFamily="2" charset="-120"/>
              </a:rPr>
              <a:t>名：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王漢宗勘亭流繁" pitchFamily="2" charset="-120"/>
              <a:ea typeface="王漢宗勘亭流繁" pitchFamily="2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3284984"/>
            <a:ext cx="3744416" cy="33123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123456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123456789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12345678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12345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716016" y="3356992"/>
            <a:ext cx="410445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44008" y="3284984"/>
            <a:ext cx="37444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</a:pPr>
            <a:r>
              <a:rPr lang="en-US" altLang="zh-TW" sz="3200" dirty="0" smtClean="0">
                <a:latin typeface="王漢宗勘亭流繁" pitchFamily="2" charset="-120"/>
                <a:ea typeface="王漢宗勘亭流繁" pitchFamily="2" charset="-120"/>
              </a:rPr>
              <a:t>111111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</a:pPr>
            <a:r>
              <a:rPr lang="en-US" altLang="zh-TW" sz="3200" dirty="0" smtClean="0">
                <a:latin typeface="王漢宗勘亭流繁" pitchFamily="2" charset="-120"/>
                <a:ea typeface="王漢宗勘亭流繁" pitchFamily="2" charset="-120"/>
              </a:rPr>
              <a:t>1234567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</a:pPr>
            <a:r>
              <a:rPr lang="en-US" altLang="zh-TW" sz="3200" dirty="0" smtClean="0">
                <a:latin typeface="王漢宗勘亭流繁" pitchFamily="2" charset="-120"/>
                <a:ea typeface="王漢宗勘亭流繁" pitchFamily="2" charset="-120"/>
              </a:rPr>
              <a:t>sunshine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</a:pPr>
            <a:r>
              <a:rPr lang="en-US" altLang="zh-TW" sz="3200" dirty="0" smtClean="0">
                <a:latin typeface="王漢宗勘亭流繁" pitchFamily="2" charset="-120"/>
                <a:ea typeface="王漢宗勘亭流繁" pitchFamily="2" charset="-120"/>
              </a:rPr>
              <a:t>qwerty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</a:pPr>
            <a:r>
              <a:rPr lang="en-US" altLang="zh-TW" sz="3200" dirty="0" smtClean="0">
                <a:latin typeface="王漢宗勘亭流繁" pitchFamily="2" charset="-120"/>
                <a:ea typeface="王漢宗勘亭流繁" pitchFamily="2" charset="-120"/>
              </a:rPr>
              <a:t>iloveyou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爛密碼的製造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方法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觀察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100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個被選出的爛密碼，可以發現大部分的密碼皆有依據一定規律：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簡單規律的數字或字母串：例如照順序的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123456(1st)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654321(19th)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，單一數字或字母重複出現的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111111(6th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) 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aaaaaa(85th)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，或有一定順序的數字串重複出現的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12341234(55th)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等。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鍵盤位置</a:t>
            </a:r>
            <a:r>
              <a:rPr lang="zh-TW" altLang="en-US" b="1" dirty="0" smtClean="0">
                <a:latin typeface="王漢宗勘亭流繁" pitchFamily="2" charset="-120"/>
                <a:ea typeface="王漢宗勘亭流繁" pitchFamily="2" charset="-120"/>
              </a:rPr>
              <a:t>：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以鍵盤上左右、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上下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或鄰近的字母組成密碼，代表如下： 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qwerty(9th)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!@#$%^&amp;*(20th) 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zxcvbnm(26th)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1q2w3e(86th)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爛密碼的製造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方法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常見的英文詞彙也是常見的爛密碼來源，包括動物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(monkey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18th)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、運動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(baseball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32th)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、電影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(</a:t>
            </a:r>
            <a:r>
              <a:rPr lang="en-US" altLang="zh-TW" sz="2400" dirty="0" err="1" smtClean="0">
                <a:latin typeface="王漢宗勘亭流繁" pitchFamily="2" charset="-120"/>
                <a:ea typeface="王漢宗勘亭流繁" pitchFamily="2" charset="-120"/>
              </a:rPr>
              <a:t>starwars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60th)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、地名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(</a:t>
            </a:r>
            <a:r>
              <a:rPr lang="en-US" altLang="zh-TW" sz="2400" dirty="0" err="1" smtClean="0">
                <a:latin typeface="王漢宗勘亭流繁" pitchFamily="2" charset="-120"/>
                <a:ea typeface="王漢宗勘亭流繁" pitchFamily="2" charset="-120"/>
              </a:rPr>
              <a:t>dallas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90th)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、時間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(1991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78th)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、人名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(</a:t>
            </a:r>
            <a:r>
              <a:rPr lang="en-US" altLang="zh-TW" sz="2400" dirty="0" err="1" smtClean="0">
                <a:latin typeface="王漢宗勘亭流繁" pitchFamily="2" charset="-120"/>
                <a:ea typeface="王漢宗勘亭流繁" pitchFamily="2" charset="-120"/>
              </a:rPr>
              <a:t>jordan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46th)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，甚至電腦及密碼本身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(computer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63th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；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password</a:t>
            </a:r>
            <a:r>
              <a:rPr lang="zh-TW" altLang="en-US" sz="2400" dirty="0" smtClean="0">
                <a:latin typeface="王漢宗勘亭流繁" pitchFamily="2" charset="-120"/>
                <a:ea typeface="王漢宗勘亭流繁" pitchFamily="2" charset="-120"/>
              </a:rPr>
              <a:t>，</a:t>
            </a:r>
            <a:r>
              <a:rPr lang="en-US" altLang="zh-TW" sz="2400" dirty="0" smtClean="0">
                <a:latin typeface="王漢宗勘亭流繁" pitchFamily="2" charset="-120"/>
                <a:ea typeface="王漢宗勘亭流繁" pitchFamily="2" charset="-120"/>
              </a:rPr>
              <a:t>2nd)</a:t>
            </a:r>
            <a:endParaRPr lang="zh-TW" altLang="en-US" sz="240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4" name="圖片 3" descr="jord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765335" cy="2808312"/>
          </a:xfrm>
          <a:prstGeom prst="rect">
            <a:avLst/>
          </a:prstGeom>
        </p:spPr>
      </p:pic>
      <p:pic>
        <p:nvPicPr>
          <p:cNvPr id="1027" name="Picture 3" descr="C:\行政\機密安全ppt\10803\機密安全\6qX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362124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密碼常見規定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為了強化帳戶的安全性，許多單位會訂定密碼安全性規範，避免出現前述的爛密碼而被輕易破解。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常見密碼限制有：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非使用者的帳戶名稱。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包含阿拉伯數字及大小寫英文字母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使用特殊字元符號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(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如：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!@#$%^&amp;?)</a:t>
            </a: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定期更換密碼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密碼管理的聖經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上述標準來自於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2003 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年美國國家標準技術研究所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(NIST)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主管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Bill Burr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所制定的一份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8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頁指南，名稱為「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NIST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特別出版物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800-63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，附錄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A 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」。並從此被世界各地的機關單位拿當作密碼管理的聖經。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但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Bill Burr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於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2017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年接受華爾街日報訪問時表示：我錯了。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密碼管理的誤解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</a:t>
            </a:r>
            <a:endParaRPr lang="zh-TW" altLang="en-US" dirty="0"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未考慮人性反而製造更多麻煩。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1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例如更換密碼之後忘記密碼、換了老半天最後仍然使用簡單的密碼、浪費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時間找密碼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、怕忘記把密碼紀錄下來卻反而因此洩漏等等。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pPr lvl="2"/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打密碼好像不怎麼花時間，但微軟研究員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Cormac </a:t>
            </a:r>
            <a:r>
              <a:rPr lang="en-US" altLang="zh-TW" dirty="0" err="1" smtClean="0">
                <a:latin typeface="王漢宗勘亭流繁" pitchFamily="2" charset="-120"/>
                <a:ea typeface="王漢宗勘亭流繁" pitchFamily="2" charset="-120"/>
              </a:rPr>
              <a:t>Herley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指出全世界人類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每天輸入密碼的時間加總超過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1300 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年，而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1300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年前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(719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年</a:t>
            </a:r>
            <a:r>
              <a:rPr lang="en-US" altLang="zh-TW" dirty="0" smtClean="0">
                <a:latin typeface="王漢宗勘亭流繁" pitchFamily="2" charset="-120"/>
                <a:ea typeface="王漢宗勘亭流繁" pitchFamily="2" charset="-120"/>
              </a:rPr>
              <a:t>)</a:t>
            </a:r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剛好是楊貴妃出生的那一年。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r>
              <a:rPr lang="zh-TW" altLang="en-US" dirty="0" smtClean="0">
                <a:latin typeface="王漢宗勘亭流繁" pitchFamily="2" charset="-120"/>
                <a:ea typeface="王漢宗勘亭流繁" pitchFamily="2" charset="-120"/>
              </a:rPr>
              <a:t>另一問題是絞盡腦汁也記不起來的密碼不等於難破解的密碼。</a:t>
            </a:r>
            <a:endParaRPr lang="en-US" altLang="zh-TW" dirty="0" smtClean="0">
              <a:latin typeface="王漢宗勘亭流繁" pitchFamily="2" charset="-120"/>
              <a:ea typeface="王漢宗勘亭流繁" pitchFamily="2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893</Words>
  <Application>Microsoft Office PowerPoint</Application>
  <PresentationFormat>如螢幕大小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公務機密維護宣導 -密碼安全</vt:lpstr>
      <vt:lpstr>近年重大資料外洩事件</vt:lpstr>
      <vt:lpstr>資安事件原因</vt:lpstr>
      <vt:lpstr>千萬不要用的爛密碼</vt:lpstr>
      <vt:lpstr>爛密碼的製造方法1</vt:lpstr>
      <vt:lpstr>爛密碼的製造方法2</vt:lpstr>
      <vt:lpstr>密碼常見規定</vt:lpstr>
      <vt:lpstr>密碼管理的聖經</vt:lpstr>
      <vt:lpstr>密碼管理的誤解1</vt:lpstr>
      <vt:lpstr>密碼管理的誤解2</vt:lpstr>
      <vt:lpstr>漫畫網址:https://xkcd.com/936/</vt:lpstr>
      <vt:lpstr>NIST最新修正方向</vt:lpstr>
      <vt:lpstr>花蓮縣政府政風處關心您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sp1699</dc:creator>
  <cp:lastModifiedBy>sp1699</cp:lastModifiedBy>
  <cp:revision>116</cp:revision>
  <dcterms:created xsi:type="dcterms:W3CDTF">2019-02-19T07:47:06Z</dcterms:created>
  <dcterms:modified xsi:type="dcterms:W3CDTF">2019-02-25T06:23:01Z</dcterms:modified>
</cp:coreProperties>
</file>