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59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7BE1FF-C2B3-48F3-A0A1-FA383E3C852B}" type="datetimeFigureOut">
              <a:rPr lang="zh-TW" altLang="en-US" smtClean="0"/>
              <a:pPr/>
              <a:t>2019/3/28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2C6347-FE92-47EF-8CE2-E3F81E73AB60}"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22C6347-FE92-47EF-8CE2-E3F81E73AB60}" type="slidenum">
              <a:rPr lang="zh-TW" altLang="en-US" smtClean="0"/>
              <a:pPr/>
              <a:t>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1733AE7-CCEB-425F-B204-4968248626A0}" type="datetimeFigureOut">
              <a:rPr lang="zh-TW" altLang="en-US" smtClean="0"/>
              <a:pPr/>
              <a:t>2019/3/28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0D5006E-E9DE-4CEB-8A05-5DAE7033948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1733AE7-CCEB-425F-B204-4968248626A0}" type="datetimeFigureOut">
              <a:rPr lang="zh-TW" altLang="en-US" smtClean="0"/>
              <a:pPr/>
              <a:t>2019/3/28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0D5006E-E9DE-4CEB-8A05-5DAE7033948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1733AE7-CCEB-425F-B204-4968248626A0}" type="datetimeFigureOut">
              <a:rPr lang="zh-TW" altLang="en-US" smtClean="0"/>
              <a:pPr/>
              <a:t>2019/3/28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0D5006E-E9DE-4CEB-8A05-5DAE7033948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1733AE7-CCEB-425F-B204-4968248626A0}" type="datetimeFigureOut">
              <a:rPr lang="zh-TW" altLang="en-US" smtClean="0"/>
              <a:pPr/>
              <a:t>2019/3/28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0D5006E-E9DE-4CEB-8A05-5DAE7033948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01733AE7-CCEB-425F-B204-4968248626A0}" type="datetimeFigureOut">
              <a:rPr lang="zh-TW" altLang="en-US" smtClean="0"/>
              <a:pPr/>
              <a:t>2019/3/28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0D5006E-E9DE-4CEB-8A05-5DAE7033948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01733AE7-CCEB-425F-B204-4968248626A0}" type="datetimeFigureOut">
              <a:rPr lang="zh-TW" altLang="en-US" smtClean="0"/>
              <a:pPr/>
              <a:t>2019/3/28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0D5006E-E9DE-4CEB-8A05-5DAE7033948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01733AE7-CCEB-425F-B204-4968248626A0}" type="datetimeFigureOut">
              <a:rPr lang="zh-TW" altLang="en-US" smtClean="0"/>
              <a:pPr/>
              <a:t>2019/3/28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0D5006E-E9DE-4CEB-8A05-5DAE7033948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1733AE7-CCEB-425F-B204-4968248626A0}" type="datetimeFigureOut">
              <a:rPr lang="zh-TW" altLang="en-US" smtClean="0"/>
              <a:pPr/>
              <a:t>2019/3/28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0D5006E-E9DE-4CEB-8A05-5DAE7033948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1733AE7-CCEB-425F-B204-4968248626A0}" type="datetimeFigureOut">
              <a:rPr lang="zh-TW" altLang="en-US" smtClean="0"/>
              <a:pPr/>
              <a:t>2019/3/28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0D5006E-E9DE-4CEB-8A05-5DAE7033948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1733AE7-CCEB-425F-B204-4968248626A0}" type="datetimeFigureOut">
              <a:rPr lang="zh-TW" altLang="en-US" smtClean="0"/>
              <a:pPr/>
              <a:t>2019/3/28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0D5006E-E9DE-4CEB-8A05-5DAE7033948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1733AE7-CCEB-425F-B204-4968248626A0}" type="datetimeFigureOut">
              <a:rPr lang="zh-TW" altLang="en-US" smtClean="0"/>
              <a:pPr/>
              <a:t>2019/3/28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0D5006E-E9DE-4CEB-8A05-5DAE7033948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7000"/>
            <a:lum/>
          </a:blip>
          <a:srcRect/>
          <a:stretch>
            <a:fillRect l="-17000" r="-17000"/>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33AE7-CCEB-425F-B204-4968248626A0}" type="datetimeFigureOut">
              <a:rPr lang="zh-TW" altLang="en-US" smtClean="0"/>
              <a:pPr/>
              <a:t>2019/3/28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5006E-E9DE-4CEB-8A05-5DAE7033948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orum.ettoday.net/news/1319153" TargetMode="External"/><Relationship Id="rId2" Type="http://schemas.openxmlformats.org/officeDocument/2006/relationships/hyperlink" Target="https://www.mjib.gov.tw/eBooks/eBooks_Detail?CID=3" TargetMode="External"/><Relationship Id="rId1" Type="http://schemas.openxmlformats.org/officeDocument/2006/relationships/slideLayout" Target="../slideLayouts/slideLayout2.xml"/><Relationship Id="rId6" Type="http://schemas.openxmlformats.org/officeDocument/2006/relationships/hyperlink" Target="https://zh.wikipedia.org/wiki/%E5%81%87%E6%96%B0%E8%81%9E" TargetMode="External"/><Relationship Id="rId5" Type="http://schemas.openxmlformats.org/officeDocument/2006/relationships/hyperlink" Target="http://stat.motc.gov.tw/mocdb/stmain.jsp?sys=220&amp;ym=10801&amp;ymt=10801&amp;kind=21&amp;type=1&amp;funid=b330301&amp;cycle=41&amp;outmode=0&amp;compmode=0&amp;outkind=1&amp;fldlst=111&amp;rdm=dbitar6h" TargetMode="External"/><Relationship Id="rId4" Type="http://schemas.openxmlformats.org/officeDocument/2006/relationships/hyperlink" Target="https://blog.trendmicro.com.tw/?s=line&amp;submit=Searc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564904"/>
            <a:ext cx="7772400" cy="1470025"/>
          </a:xfrm>
        </p:spPr>
        <p:txBody>
          <a:bodyPr>
            <a:normAutofit/>
          </a:bodyPr>
          <a:lstStyle/>
          <a:p>
            <a:r>
              <a:rPr lang="zh-TW" altLang="en-US" sz="6000" dirty="0" smtClean="0">
                <a:latin typeface="王漢宗綜藝體一雙空陰" pitchFamily="18" charset="-120"/>
                <a:ea typeface="王漢宗綜藝體一雙空陰" pitchFamily="18" charset="-120"/>
              </a:rPr>
              <a:t>公務機密維護宣導</a:t>
            </a:r>
            <a:r>
              <a:rPr lang="en-US" altLang="zh-TW" sz="6000" dirty="0" smtClean="0">
                <a:latin typeface="王漢宗綜藝體一雙空陰" pitchFamily="18" charset="-120"/>
                <a:ea typeface="王漢宗綜藝體一雙空陰" pitchFamily="18" charset="-120"/>
              </a:rPr>
              <a:t>-LINE</a:t>
            </a:r>
            <a:endParaRPr lang="zh-TW" altLang="en-US" sz="6000" dirty="0">
              <a:latin typeface="王漢宗綜藝體一雙空陰" pitchFamily="18" charset="-120"/>
              <a:ea typeface="王漢宗綜藝體一雙空陰" pitchFamily="18" charset="-120"/>
            </a:endParaRPr>
          </a:p>
        </p:txBody>
      </p:sp>
      <p:sp>
        <p:nvSpPr>
          <p:cNvPr id="3" name="副標題 2"/>
          <p:cNvSpPr>
            <a:spLocks noGrp="1"/>
          </p:cNvSpPr>
          <p:nvPr>
            <p:ph type="subTitle" idx="1"/>
          </p:nvPr>
        </p:nvSpPr>
        <p:spPr/>
        <p:txBody>
          <a:bodyPr/>
          <a:lstStyle/>
          <a:p>
            <a:endParaRPr lang="zh-TW"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latin typeface="王漢宗新潮體一波浪" pitchFamily="18" charset="-120"/>
                <a:ea typeface="王漢宗新潮體一波浪" pitchFamily="18" charset="-120"/>
              </a:rPr>
              <a:t>風險防制</a:t>
            </a:r>
            <a:endParaRPr lang="zh-TW" altLang="en-US" sz="4800" dirty="0"/>
          </a:p>
        </p:txBody>
      </p:sp>
      <p:sp>
        <p:nvSpPr>
          <p:cNvPr id="3" name="內容版面配置區 2"/>
          <p:cNvSpPr>
            <a:spLocks noGrp="1"/>
          </p:cNvSpPr>
          <p:nvPr>
            <p:ph idx="1"/>
          </p:nvPr>
        </p:nvSpPr>
        <p:spPr/>
        <p:txBody>
          <a:bodyPr>
            <a:normAutofit/>
          </a:bodyPr>
          <a:lstStyle/>
          <a:p>
            <a:r>
              <a:rPr lang="zh-TW" altLang="en-US" dirty="0" smtClean="0">
                <a:latin typeface="王漢宗特明體一標準" pitchFamily="18" charset="-120"/>
                <a:ea typeface="王漢宗特明體一標準" pitchFamily="18" charset="-120"/>
              </a:rPr>
              <a:t>不隨意加陌生人為好友，可點選</a:t>
            </a:r>
            <a:r>
              <a:rPr lang="en-US" altLang="zh-TW" dirty="0" smtClean="0">
                <a:latin typeface="王漢宗特明體一標準" pitchFamily="18" charset="-120"/>
                <a:ea typeface="王漢宗特明體一標準" pitchFamily="18" charset="-120"/>
              </a:rPr>
              <a:t>LINE</a:t>
            </a:r>
            <a:r>
              <a:rPr lang="zh-TW" altLang="en-US" dirty="0" smtClean="0">
                <a:latin typeface="王漢宗特明體一標準" pitchFamily="18" charset="-120"/>
                <a:ea typeface="王漢宗特明體一標準" pitchFamily="18" charset="-120"/>
              </a:rPr>
              <a:t>設定中的好友設定，關閉「自動加入好友」、「允許被加入好友」功能，即可避免被陌生人士加入好友。</a:t>
            </a:r>
            <a:endParaRPr lang="en-US" altLang="zh-TW" dirty="0" smtClean="0">
              <a:latin typeface="王漢宗特明體一標準" pitchFamily="18" charset="-120"/>
              <a:ea typeface="王漢宗特明體一標準" pitchFamily="18" charset="-120"/>
            </a:endParaRPr>
          </a:p>
          <a:p>
            <a:r>
              <a:rPr lang="zh-TW" altLang="en-US" dirty="0" smtClean="0">
                <a:latin typeface="王漢宗特明體一標準" pitchFamily="18" charset="-120"/>
                <a:ea typeface="王漢宗特明體一標準" pitchFamily="18" charset="-120"/>
              </a:rPr>
              <a:t>利用</a:t>
            </a:r>
            <a:r>
              <a:rPr lang="en-US" altLang="zh-TW" dirty="0" smtClean="0">
                <a:latin typeface="王漢宗特明體一標準" pitchFamily="18" charset="-120"/>
                <a:ea typeface="王漢宗特明體一標準" pitchFamily="18" charset="-120"/>
              </a:rPr>
              <a:t>LINE </a:t>
            </a:r>
            <a:r>
              <a:rPr lang="zh-TW" altLang="en-US" dirty="0" smtClean="0">
                <a:latin typeface="王漢宗特明體一標準" pitchFamily="18" charset="-120"/>
                <a:ea typeface="王漢宗特明體一標準" pitchFamily="18" charset="-120"/>
              </a:rPr>
              <a:t>帳號「真的假的」、網站 「</a:t>
            </a:r>
            <a:r>
              <a:rPr lang="en-US" altLang="zh-TW" dirty="0" err="1" smtClean="0">
                <a:latin typeface="王漢宗特明體一標準" pitchFamily="18" charset="-120"/>
                <a:ea typeface="王漢宗特明體一標準" pitchFamily="18" charset="-120"/>
              </a:rPr>
              <a:t>MyGoPen</a:t>
            </a:r>
            <a:r>
              <a:rPr lang="zh-TW" altLang="en-US" dirty="0" smtClean="0">
                <a:latin typeface="王漢宗特明體一標準" pitchFamily="18" charset="-120"/>
                <a:ea typeface="王漢宗特明體一標準" pitchFamily="18" charset="-120"/>
              </a:rPr>
              <a:t>」及「美玉姨」</a:t>
            </a:r>
            <a:r>
              <a:rPr lang="en-US" altLang="zh-TW" dirty="0" smtClean="0">
                <a:latin typeface="王漢宗特明體一標準" pitchFamily="18" charset="-120"/>
                <a:ea typeface="王漢宗特明體一標準" pitchFamily="18" charset="-120"/>
              </a:rPr>
              <a:t>LINE </a:t>
            </a:r>
            <a:r>
              <a:rPr lang="zh-TW" altLang="en-US" dirty="0" smtClean="0">
                <a:latin typeface="王漢宗特明體一標準" pitchFamily="18" charset="-120"/>
                <a:ea typeface="王漢宗特明體一標準" pitchFamily="18" charset="-120"/>
              </a:rPr>
              <a:t>聊天機器人查證可疑消息。</a:t>
            </a:r>
            <a:endParaRPr lang="en-US" altLang="zh-TW" dirty="0" smtClean="0">
              <a:latin typeface="王漢宗特明體一標準" pitchFamily="18" charset="-120"/>
              <a:ea typeface="王漢宗特明體一標準" pitchFamily="18" charset="-120"/>
            </a:endParaRPr>
          </a:p>
          <a:p>
            <a:r>
              <a:rPr lang="zh-TW" altLang="en-US" dirty="0">
                <a:latin typeface="王漢宗特明體一標準" pitchFamily="18" charset="-120"/>
                <a:ea typeface="王漢宗特明體一標準" pitchFamily="18" charset="-120"/>
              </a:rPr>
              <a:t>加裝防毒軟體</a:t>
            </a:r>
            <a:r>
              <a:rPr lang="zh-TW" altLang="en-US" dirty="0" smtClean="0">
                <a:latin typeface="王漢宗特明體一標準" pitchFamily="18" charset="-120"/>
                <a:ea typeface="王漢宗特明體一標準" pitchFamily="18" charset="-120"/>
              </a:rPr>
              <a:t>，</a:t>
            </a:r>
            <a:r>
              <a:rPr lang="zh-TW" altLang="en-US" dirty="0">
                <a:latin typeface="王漢宗特明體一標準" pitchFamily="18" charset="-120"/>
                <a:ea typeface="王漢宗特明體一標準" pitchFamily="18" charset="-120"/>
              </a:rPr>
              <a:t>降低中毒機會</a:t>
            </a:r>
            <a:r>
              <a:rPr lang="zh-TW" altLang="en-US" dirty="0" smtClean="0">
                <a:latin typeface="王漢宗特明體一標準" pitchFamily="18" charset="-120"/>
                <a:ea typeface="王漢宗特明體一標準" pitchFamily="18" charset="-120"/>
              </a:rPr>
              <a:t>。</a:t>
            </a:r>
            <a:endParaRPr lang="zh-TW" altLang="en-US" dirty="0">
              <a:latin typeface="王漢宗特明體一標準" pitchFamily="18" charset="-120"/>
              <a:ea typeface="王漢宗特明體一標準" pitchFamily="18"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latin typeface="王漢宗新潮體一波浪" pitchFamily="18" charset="-120"/>
                <a:ea typeface="王漢宗新潮體一波浪" pitchFamily="18" charset="-120"/>
              </a:rPr>
              <a:t>結論</a:t>
            </a:r>
            <a:endParaRPr lang="zh-TW" altLang="en-US" sz="4800" dirty="0">
              <a:latin typeface="王漢宗新潮體一波浪" pitchFamily="18" charset="-120"/>
              <a:ea typeface="王漢宗新潮體一波浪" pitchFamily="18" charset="-120"/>
            </a:endParaRPr>
          </a:p>
        </p:txBody>
      </p:sp>
      <p:sp>
        <p:nvSpPr>
          <p:cNvPr id="3" name="內容版面配置區 2"/>
          <p:cNvSpPr>
            <a:spLocks noGrp="1"/>
          </p:cNvSpPr>
          <p:nvPr>
            <p:ph idx="1"/>
          </p:nvPr>
        </p:nvSpPr>
        <p:spPr/>
        <p:txBody>
          <a:bodyPr/>
          <a:lstStyle/>
          <a:p>
            <a:r>
              <a:rPr lang="zh-TW" altLang="en-US" dirty="0" smtClean="0">
                <a:latin typeface="王漢宗特明體一標準" pitchFamily="18" charset="-120"/>
                <a:ea typeface="王漢宗特明體一標準" pitchFamily="18" charset="-120"/>
              </a:rPr>
              <a:t>隨著資訊產業的進步，往後</a:t>
            </a:r>
            <a:r>
              <a:rPr lang="zh-TW" altLang="en-US" dirty="0">
                <a:latin typeface="王漢宗特明體一標準" pitchFamily="18" charset="-120"/>
                <a:ea typeface="王漢宗特明體一標準" pitchFamily="18" charset="-120"/>
              </a:rPr>
              <a:t>肯定還會</a:t>
            </a:r>
            <a:r>
              <a:rPr lang="zh-TW" altLang="en-US" dirty="0" smtClean="0">
                <a:latin typeface="王漢宗特明體一標準" pitchFamily="18" charset="-120"/>
                <a:ea typeface="王漢宗特明體一標準" pitchFamily="18" charset="-120"/>
              </a:rPr>
              <a:t>有比</a:t>
            </a:r>
            <a:r>
              <a:rPr lang="en-US" altLang="zh-TW" dirty="0" smtClean="0">
                <a:latin typeface="王漢宗特明體一標準" pitchFamily="18" charset="-120"/>
                <a:ea typeface="王漢宗特明體一標準" pitchFamily="18" charset="-120"/>
              </a:rPr>
              <a:t>LINE</a:t>
            </a:r>
            <a:r>
              <a:rPr lang="zh-TW" altLang="en-US" dirty="0" smtClean="0">
                <a:latin typeface="王漢宗特明體一標準" pitchFamily="18" charset="-120"/>
                <a:ea typeface="王漢宗特明體一標準" pitchFamily="18" charset="-120"/>
              </a:rPr>
              <a:t>更加</a:t>
            </a:r>
            <a:r>
              <a:rPr lang="zh-TW" altLang="en-US" dirty="0">
                <a:latin typeface="王漢宗特明體一標準" pitchFamily="18" charset="-120"/>
                <a:ea typeface="王漢宗特明體一標準" pitchFamily="18" charset="-120"/>
              </a:rPr>
              <a:t>便捷的通訊管道，但方便往往和風險成正比</a:t>
            </a:r>
            <a:r>
              <a:rPr lang="zh-TW" altLang="en-US" dirty="0" smtClean="0">
                <a:latin typeface="王漢宗特明體一標準" pitchFamily="18" charset="-120"/>
                <a:ea typeface="王漢宗特明體一標準" pitchFamily="18" charset="-120"/>
              </a:rPr>
              <a:t>，在享受科技的同時也要注意到可能衍生哪些不利影響。</a:t>
            </a:r>
            <a:endParaRPr lang="en-US" altLang="zh-TW" dirty="0" smtClean="0">
              <a:latin typeface="王漢宗特明體一標準" pitchFamily="18" charset="-120"/>
              <a:ea typeface="王漢宗特明體一標準" pitchFamily="18" charset="-120"/>
            </a:endParaRPr>
          </a:p>
          <a:p>
            <a:endParaRPr lang="en-US" altLang="zh-TW" dirty="0" smtClean="0">
              <a:latin typeface="王漢宗特明體一標準" pitchFamily="18" charset="-120"/>
              <a:ea typeface="王漢宗特明體一標準" pitchFamily="18" charset="-120"/>
            </a:endParaRPr>
          </a:p>
          <a:p>
            <a:endParaRPr lang="en-US" altLang="zh-TW" dirty="0" smtClean="0">
              <a:latin typeface="王漢宗特明體一標準" pitchFamily="18" charset="-120"/>
              <a:ea typeface="王漢宗特明體一標準" pitchFamily="18" charset="-120"/>
            </a:endParaRPr>
          </a:p>
          <a:p>
            <a:endParaRPr lang="en-US" altLang="zh-TW" dirty="0" smtClean="0">
              <a:latin typeface="王漢宗特明體一標準" pitchFamily="18" charset="-120"/>
              <a:ea typeface="王漢宗特明體一標準" pitchFamily="18" charset="-120"/>
            </a:endParaRPr>
          </a:p>
          <a:p>
            <a:r>
              <a:rPr lang="zh-TW" altLang="en-US" dirty="0">
                <a:latin typeface="王漢宗特明體一標準" pitchFamily="18" charset="-120"/>
                <a:ea typeface="王漢宗特明體一標準" pitchFamily="18" charset="-120"/>
              </a:rPr>
              <a:t>花蓮縣政府政風</a:t>
            </a:r>
            <a:r>
              <a:rPr lang="zh-TW" altLang="en-US" dirty="0" smtClean="0">
                <a:latin typeface="王漢宗特明體一標準" pitchFamily="18" charset="-120"/>
                <a:ea typeface="王漢宗特明體一標準" pitchFamily="18" charset="-120"/>
              </a:rPr>
              <a:t>處</a:t>
            </a:r>
            <a:r>
              <a:rPr lang="en-US" altLang="zh-TW" dirty="0" smtClean="0">
                <a:latin typeface="王漢宗特明體一標準" pitchFamily="18" charset="-120"/>
                <a:ea typeface="王漢宗特明體一標準" pitchFamily="18" charset="-120"/>
              </a:rPr>
              <a:t>!</a:t>
            </a:r>
            <a:endParaRPr lang="zh-TW" altLang="en-US" dirty="0">
              <a:latin typeface="王漢宗特明體一標準" pitchFamily="18" charset="-120"/>
              <a:ea typeface="王漢宗特明體一標準" pitchFamily="18" charset="-12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latin typeface="王漢宗新潮體一波浪" pitchFamily="18" charset="-120"/>
                <a:ea typeface="王漢宗新潮體一波浪" pitchFamily="18" charset="-120"/>
              </a:rPr>
              <a:t>資料來源</a:t>
            </a:r>
            <a:endParaRPr lang="zh-TW" altLang="en-US" sz="4800" dirty="0">
              <a:latin typeface="王漢宗新潮體一波浪" pitchFamily="18" charset="-120"/>
              <a:ea typeface="王漢宗新潮體一波浪" pitchFamily="18" charset="-120"/>
            </a:endParaRPr>
          </a:p>
        </p:txBody>
      </p:sp>
      <p:sp>
        <p:nvSpPr>
          <p:cNvPr id="3" name="內容版面配置區 2"/>
          <p:cNvSpPr>
            <a:spLocks noGrp="1"/>
          </p:cNvSpPr>
          <p:nvPr>
            <p:ph idx="1"/>
          </p:nvPr>
        </p:nvSpPr>
        <p:spPr/>
        <p:txBody>
          <a:bodyPr>
            <a:normAutofit fontScale="70000" lnSpcReduction="20000"/>
          </a:bodyPr>
          <a:lstStyle/>
          <a:p>
            <a:r>
              <a:rPr lang="zh-TW" altLang="zh-TW" dirty="0" smtClean="0"/>
              <a:t>清流雙月刊</a:t>
            </a:r>
            <a:r>
              <a:rPr lang="en-US" altLang="zh-TW" dirty="0" smtClean="0"/>
              <a:t>2019</a:t>
            </a:r>
            <a:r>
              <a:rPr lang="zh-TW" altLang="zh-TW" dirty="0" smtClean="0"/>
              <a:t>年</a:t>
            </a:r>
            <a:r>
              <a:rPr lang="en-US" altLang="zh-TW" dirty="0" smtClean="0"/>
              <a:t>3</a:t>
            </a:r>
            <a:r>
              <a:rPr lang="zh-TW" altLang="zh-TW" dirty="0" smtClean="0"/>
              <a:t>月號「</a:t>
            </a:r>
            <a:r>
              <a:rPr lang="en-US" altLang="zh-TW" dirty="0" smtClean="0"/>
              <a:t>LINE</a:t>
            </a:r>
            <a:r>
              <a:rPr lang="zh-TW" altLang="zh-TW" dirty="0" smtClean="0"/>
              <a:t>來</a:t>
            </a:r>
            <a:r>
              <a:rPr lang="en-US" altLang="zh-TW" dirty="0" smtClean="0"/>
              <a:t>LINE</a:t>
            </a:r>
            <a:r>
              <a:rPr lang="zh-TW" altLang="zh-TW" dirty="0" smtClean="0"/>
              <a:t>去，</a:t>
            </a:r>
            <a:r>
              <a:rPr lang="en-US" altLang="zh-TW" dirty="0" smtClean="0"/>
              <a:t>LINE</a:t>
            </a:r>
            <a:r>
              <a:rPr lang="zh-TW" altLang="zh-TW" dirty="0" smtClean="0"/>
              <a:t>出問題」</a:t>
            </a:r>
          </a:p>
          <a:p>
            <a:r>
              <a:rPr lang="en-US" altLang="zh-TW" u="sng" dirty="0" smtClean="0">
                <a:hlinkClick r:id="rId2"/>
              </a:rPr>
              <a:t>https://www.mjib.gov.tw/eBooks/eBooks_Detail?CID=3</a:t>
            </a:r>
            <a:endParaRPr lang="zh-TW" altLang="zh-TW" dirty="0" smtClean="0"/>
          </a:p>
          <a:p>
            <a:r>
              <a:rPr lang="zh-TW" altLang="zh-TW" dirty="0" smtClean="0"/>
              <a:t>東森新聞：傳錯群組！擄人案偵辦進度被曝光 警過失洩密緩起訴 </a:t>
            </a:r>
            <a:r>
              <a:rPr lang="en-US" altLang="zh-TW" u="sng" dirty="0" smtClean="0">
                <a:hlinkClick r:id="rId3"/>
              </a:rPr>
              <a:t>https</a:t>
            </a:r>
            <a:r>
              <a:rPr lang="en-US" altLang="zh-TW" u="sng" dirty="0" smtClean="0">
                <a:hlinkClick r:id="rId3"/>
              </a:rPr>
              <a:t>://forum.ettoday.net/news/1319153</a:t>
            </a:r>
            <a:endParaRPr lang="zh-TW" altLang="zh-TW" dirty="0" smtClean="0"/>
          </a:p>
          <a:p>
            <a:r>
              <a:rPr lang="zh-TW" altLang="zh-TW" dirty="0" smtClean="0"/>
              <a:t>資安趨勢部落格</a:t>
            </a:r>
          </a:p>
          <a:p>
            <a:r>
              <a:rPr lang="en-US" altLang="zh-TW" u="sng" dirty="0" smtClean="0">
                <a:hlinkClick r:id="rId4"/>
              </a:rPr>
              <a:t>https://blog.trendmicro.com.tw/?s=line&amp;submit=Search</a:t>
            </a:r>
            <a:endParaRPr lang="zh-TW" altLang="zh-TW" dirty="0" smtClean="0"/>
          </a:p>
          <a:p>
            <a:r>
              <a:rPr lang="zh-TW" altLang="zh-TW" dirty="0" smtClean="0"/>
              <a:t>內政部警政署</a:t>
            </a:r>
          </a:p>
          <a:p>
            <a:r>
              <a:rPr lang="en-US" altLang="zh-TW" u="sng" dirty="0" smtClean="0">
                <a:hlinkClick r:id="rId5"/>
              </a:rPr>
              <a:t>http://stat.motc.gov.tw/mocdb/stmain.jsp?sys=220&amp;ym=10801&amp;ymt=10801&amp;kind=21&amp;type=1&amp;funid=b330301&amp;cycle=41&amp;outmode=0&amp;compmode=0&amp;outkind=1&amp;fldlst=111&amp;rdm=dbitar6h</a:t>
            </a:r>
            <a:endParaRPr lang="zh-TW" altLang="zh-TW" dirty="0" smtClean="0"/>
          </a:p>
          <a:p>
            <a:r>
              <a:rPr lang="zh-TW" altLang="zh-TW" dirty="0" smtClean="0"/>
              <a:t>維基：假新聞</a:t>
            </a:r>
          </a:p>
          <a:p>
            <a:r>
              <a:rPr lang="en-US" altLang="zh-TW" u="sng" dirty="0" smtClean="0">
                <a:hlinkClick r:id="rId6"/>
              </a:rPr>
              <a:t>https://zh.wikipedia.org/wiki/%E5%81%87%E6%96%B0%E8%81%9E</a:t>
            </a:r>
            <a:endParaRPr lang="zh-TW" altLang="zh-TW" dirty="0" smtClean="0"/>
          </a:p>
          <a:p>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latin typeface="王漢宗新潮體一波浪" pitchFamily="18" charset="-120"/>
                <a:ea typeface="王漢宗新潮體一波浪" pitchFamily="18" charset="-120"/>
              </a:rPr>
              <a:t>前言</a:t>
            </a:r>
            <a:endParaRPr lang="zh-TW" altLang="en-US" sz="4800" dirty="0">
              <a:latin typeface="王漢宗新潮體一波浪" pitchFamily="18" charset="-120"/>
              <a:ea typeface="王漢宗新潮體一波浪" pitchFamily="18" charset="-120"/>
            </a:endParaRPr>
          </a:p>
        </p:txBody>
      </p:sp>
      <p:sp>
        <p:nvSpPr>
          <p:cNvPr id="3" name="內容版面配置區 2"/>
          <p:cNvSpPr>
            <a:spLocks noGrp="1"/>
          </p:cNvSpPr>
          <p:nvPr>
            <p:ph idx="1"/>
          </p:nvPr>
        </p:nvSpPr>
        <p:spPr/>
        <p:txBody>
          <a:bodyPr>
            <a:normAutofit/>
          </a:bodyPr>
          <a:lstStyle/>
          <a:p>
            <a:r>
              <a:rPr lang="zh-TW" altLang="en-US" dirty="0" smtClean="0">
                <a:latin typeface="王漢宗特明體一標準" pitchFamily="18" charset="-120"/>
                <a:ea typeface="王漢宗特明體一標準" pitchFamily="18" charset="-120"/>
              </a:rPr>
              <a:t>通訊軟體</a:t>
            </a:r>
            <a:r>
              <a:rPr lang="en-US" altLang="zh-TW" dirty="0" smtClean="0">
                <a:latin typeface="王漢宗特明體一標準" pitchFamily="18" charset="-120"/>
                <a:ea typeface="王漢宗特明體一標準" pitchFamily="18" charset="-120"/>
              </a:rPr>
              <a:t>LINE</a:t>
            </a:r>
            <a:r>
              <a:rPr lang="zh-TW" altLang="en-US" dirty="0" smtClean="0">
                <a:latin typeface="王漢宗特明體一標準" pitchFamily="18" charset="-120"/>
                <a:ea typeface="王漢宗特明體一標準" pitchFamily="18" charset="-120"/>
              </a:rPr>
              <a:t>，可透過網際網路在不額外增加費用情況下與其他用戶傳送資訊及觀看直播，並擁有購物、行動支付及獲取新聞資訊等功能，因而逐漸取代傳統的電話、簡訊等傳遞訊息手段，成為人際互動的重要平台。</a:t>
            </a:r>
            <a:endParaRPr lang="en-US" altLang="zh-TW" dirty="0" smtClean="0">
              <a:latin typeface="王漢宗特明體一標準" pitchFamily="18" charset="-120"/>
              <a:ea typeface="王漢宗特明體一標準" pitchFamily="18" charset="-120"/>
            </a:endParaRPr>
          </a:p>
          <a:p>
            <a:r>
              <a:rPr lang="zh-TW" altLang="en-US" dirty="0" smtClean="0">
                <a:latin typeface="王漢宗特明體一標準" pitchFamily="18" charset="-120"/>
                <a:ea typeface="王漢宗特明體一標準" pitchFamily="18" charset="-120"/>
              </a:rPr>
              <a:t>但使用率逐步提升之下，伴隨而來的是各式各樣嶄新的犯罪手段及資安風險。</a:t>
            </a:r>
            <a:endParaRPr lang="zh-TW" altLang="en-US" dirty="0">
              <a:latin typeface="王漢宗特明體一標準" pitchFamily="18" charset="-120"/>
              <a:ea typeface="王漢宗特明體一標準" pitchFamily="18"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800" dirty="0" smtClean="0">
                <a:latin typeface="王漢宗新潮體一波浪" pitchFamily="18" charset="-120"/>
                <a:ea typeface="王漢宗新潮體一波浪" pitchFamily="18" charset="-120"/>
              </a:rPr>
              <a:t>洩密</a:t>
            </a:r>
            <a:endParaRPr lang="zh-TW" altLang="en-US" sz="4800" dirty="0">
              <a:latin typeface="王漢宗新潮體一波浪" pitchFamily="18" charset="-120"/>
              <a:ea typeface="王漢宗新潮體一波浪" pitchFamily="18" charset="-120"/>
            </a:endParaRPr>
          </a:p>
        </p:txBody>
      </p:sp>
      <p:sp>
        <p:nvSpPr>
          <p:cNvPr id="3" name="內容版面配置區 2"/>
          <p:cNvSpPr>
            <a:spLocks noGrp="1"/>
          </p:cNvSpPr>
          <p:nvPr>
            <p:ph idx="1"/>
          </p:nvPr>
        </p:nvSpPr>
        <p:spPr/>
        <p:txBody>
          <a:bodyPr>
            <a:normAutofit/>
          </a:bodyPr>
          <a:lstStyle/>
          <a:p>
            <a:r>
              <a:rPr lang="en-US" altLang="zh-TW" dirty="0" smtClean="0">
                <a:latin typeface="王漢宗特明體一標準" pitchFamily="18" charset="-120"/>
                <a:ea typeface="王漢宗特明體一標準" pitchFamily="18" charset="-120"/>
              </a:rPr>
              <a:t>2017</a:t>
            </a:r>
            <a:r>
              <a:rPr lang="zh-TW" altLang="en-US" dirty="0" smtClean="0">
                <a:latin typeface="王漢宗特明體一標準" pitchFamily="18" charset="-120"/>
                <a:ea typeface="王漢宗特明體一標準" pitchFamily="18" charset="-120"/>
              </a:rPr>
              <a:t>年</a:t>
            </a:r>
            <a:r>
              <a:rPr lang="en-US" altLang="zh-TW" dirty="0" smtClean="0">
                <a:latin typeface="王漢宗特明體一標準" pitchFamily="18" charset="-120"/>
                <a:ea typeface="王漢宗特明體一標準" pitchFamily="18" charset="-120"/>
              </a:rPr>
              <a:t>10</a:t>
            </a:r>
            <a:r>
              <a:rPr lang="zh-TW" altLang="en-US" dirty="0" smtClean="0">
                <a:latin typeface="王漢宗特明體一標準" pitchFamily="18" charset="-120"/>
                <a:ea typeface="王漢宗特明體一標準" pitchFamily="18" charset="-120"/>
              </a:rPr>
              <a:t>月，臺北市一名潘姓員警負責偵辦一起擄人案件，潘員將偵辦進度撰寫成報告，原本要傳給負責調閱監視器的同事，沒手誤傳錯至</a:t>
            </a:r>
            <a:r>
              <a:rPr lang="en-US" altLang="zh-TW" dirty="0" smtClean="0">
                <a:latin typeface="王漢宗特明體一標準" pitchFamily="18" charset="-120"/>
                <a:ea typeface="王漢宗特明體一標準" pitchFamily="18" charset="-120"/>
              </a:rPr>
              <a:t>LINE</a:t>
            </a:r>
            <a:r>
              <a:rPr lang="zh-TW" altLang="en-US" dirty="0" smtClean="0">
                <a:latin typeface="王漢宗特明體一標準" pitchFamily="18" charset="-120"/>
                <a:ea typeface="王漢宗特明體一標準" pitchFamily="18" charset="-120"/>
              </a:rPr>
              <a:t>群組「台灣憤怒鳥」。</a:t>
            </a:r>
            <a:endParaRPr lang="en-US" altLang="zh-TW" dirty="0" smtClean="0">
              <a:latin typeface="王漢宗特明體一標準" pitchFamily="18" charset="-120"/>
              <a:ea typeface="王漢宗特明體一標準" pitchFamily="18" charset="-120"/>
            </a:endParaRPr>
          </a:p>
          <a:p>
            <a:r>
              <a:rPr lang="zh-TW" altLang="en-US" dirty="0" smtClean="0">
                <a:solidFill>
                  <a:srgbClr val="FF0000"/>
                </a:solidFill>
                <a:latin typeface="王漢宗特明體一標準" pitchFamily="18" charset="-120"/>
                <a:ea typeface="王漢宗特明體一標準" pitchFamily="18" charset="-120"/>
              </a:rPr>
              <a:t>雖然並非</a:t>
            </a:r>
            <a:r>
              <a:rPr lang="zh-TW" altLang="en-US" dirty="0">
                <a:solidFill>
                  <a:srgbClr val="FF0000"/>
                </a:solidFill>
                <a:latin typeface="王漢宗特明體一標準" pitchFamily="18" charset="-120"/>
                <a:ea typeface="王漢宗特明體一標準" pitchFamily="18" charset="-120"/>
              </a:rPr>
              <a:t>刻意洩密</a:t>
            </a:r>
            <a:r>
              <a:rPr lang="zh-TW" altLang="en-US" dirty="0" smtClean="0">
                <a:solidFill>
                  <a:srgbClr val="FF0000"/>
                </a:solidFill>
                <a:latin typeface="王漢宗特明體一標準" pitchFamily="18" charset="-120"/>
                <a:ea typeface="王漢宗特明體一標準" pitchFamily="18" charset="-120"/>
              </a:rPr>
              <a:t>，但潘員仍涉</a:t>
            </a:r>
            <a:r>
              <a:rPr lang="zh-TW" altLang="en-US" dirty="0">
                <a:solidFill>
                  <a:srgbClr val="FF0000"/>
                </a:solidFill>
                <a:latin typeface="王漢宗特明體一標準" pitchFamily="18" charset="-120"/>
                <a:ea typeface="王漢宗特明體一標準" pitchFamily="18" charset="-120"/>
              </a:rPr>
              <a:t>犯過失洩密</a:t>
            </a:r>
            <a:r>
              <a:rPr lang="zh-TW" altLang="en-US" dirty="0" smtClean="0">
                <a:solidFill>
                  <a:srgbClr val="FF0000"/>
                </a:solidFill>
                <a:latin typeface="王漢宗特明體一標準" pitchFamily="18" charset="-120"/>
                <a:ea typeface="王漢宗特明體一標準" pitchFamily="18" charset="-120"/>
              </a:rPr>
              <a:t>，檢察官經偵辦後仍</a:t>
            </a:r>
            <a:r>
              <a:rPr lang="zh-TW" altLang="en-US" dirty="0">
                <a:solidFill>
                  <a:srgbClr val="FF0000"/>
                </a:solidFill>
                <a:latin typeface="王漢宗特明體一標準" pitchFamily="18" charset="-120"/>
                <a:ea typeface="王漢宗特明體一標準" pitchFamily="18" charset="-120"/>
              </a:rPr>
              <a:t>給予緩起訴處分</a:t>
            </a:r>
            <a:r>
              <a:rPr lang="en-US" altLang="zh-TW" dirty="0">
                <a:solidFill>
                  <a:srgbClr val="FF0000"/>
                </a:solidFill>
                <a:latin typeface="王漢宗特明體一標準" pitchFamily="18" charset="-120"/>
                <a:ea typeface="王漢宗特明體一標準" pitchFamily="18" charset="-120"/>
              </a:rPr>
              <a:t>1</a:t>
            </a:r>
            <a:r>
              <a:rPr lang="zh-TW" altLang="en-US" dirty="0">
                <a:solidFill>
                  <a:srgbClr val="FF0000"/>
                </a:solidFill>
                <a:latin typeface="王漢宗特明體一標準" pitchFamily="18" charset="-120"/>
                <a:ea typeface="王漢宗特明體一標準" pitchFamily="18" charset="-120"/>
              </a:rPr>
              <a:t>年</a:t>
            </a:r>
            <a:r>
              <a:rPr lang="zh-TW" altLang="en-US" dirty="0" smtClean="0">
                <a:solidFill>
                  <a:srgbClr val="FF0000"/>
                </a:solidFill>
                <a:latin typeface="王漢宗特明體一標準" pitchFamily="18" charset="-120"/>
                <a:ea typeface="王漢宗特明體一標準" pitchFamily="18" charset="-120"/>
              </a:rPr>
              <a:t>，並支付</a:t>
            </a:r>
            <a:r>
              <a:rPr lang="zh-TW" altLang="en-US" dirty="0">
                <a:solidFill>
                  <a:srgbClr val="FF0000"/>
                </a:solidFill>
                <a:latin typeface="王漢宗特明體一標準" pitchFamily="18" charset="-120"/>
                <a:ea typeface="王漢宗特明體一標準" pitchFamily="18" charset="-120"/>
              </a:rPr>
              <a:t>公庫</a:t>
            </a:r>
            <a:r>
              <a:rPr lang="en-US" altLang="zh-TW" dirty="0">
                <a:solidFill>
                  <a:srgbClr val="FF0000"/>
                </a:solidFill>
                <a:latin typeface="王漢宗特明體一標準" pitchFamily="18" charset="-120"/>
                <a:ea typeface="王漢宗特明體一標準" pitchFamily="18" charset="-120"/>
              </a:rPr>
              <a:t>3</a:t>
            </a:r>
            <a:r>
              <a:rPr lang="zh-TW" altLang="en-US" dirty="0">
                <a:solidFill>
                  <a:srgbClr val="FF0000"/>
                </a:solidFill>
                <a:latin typeface="王漢宗特明體一標準" pitchFamily="18" charset="-120"/>
                <a:ea typeface="王漢宗特明體一標準" pitchFamily="18" charset="-120"/>
              </a:rPr>
              <a:t>萬元。</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latin typeface="王漢宗新潮體一波浪" pitchFamily="18" charset="-120"/>
                <a:ea typeface="王漢宗新潮體一波浪" pitchFamily="18" charset="-120"/>
              </a:rPr>
              <a:t>詐欺</a:t>
            </a:r>
            <a:endParaRPr lang="zh-TW" altLang="en-US" sz="4800" dirty="0">
              <a:latin typeface="王漢宗新潮體一波浪" pitchFamily="18" charset="-120"/>
              <a:ea typeface="王漢宗新潮體一波浪" pitchFamily="18" charset="-120"/>
            </a:endParaRPr>
          </a:p>
        </p:txBody>
      </p:sp>
      <p:sp>
        <p:nvSpPr>
          <p:cNvPr id="3" name="內容版面配置區 2"/>
          <p:cNvSpPr>
            <a:spLocks noGrp="1"/>
          </p:cNvSpPr>
          <p:nvPr>
            <p:ph idx="1"/>
          </p:nvPr>
        </p:nvSpPr>
        <p:spPr/>
        <p:txBody>
          <a:bodyPr/>
          <a:lstStyle/>
          <a:p>
            <a:r>
              <a:rPr lang="zh-TW" altLang="en-US" dirty="0" smtClean="0">
                <a:latin typeface="王漢宗特明體一標準" pitchFamily="18" charset="-120"/>
                <a:ea typeface="王漢宗特明體一標準" pitchFamily="18" charset="-120"/>
              </a:rPr>
              <a:t>警政署統計，</a:t>
            </a:r>
            <a:r>
              <a:rPr lang="en-US" altLang="zh-TW" dirty="0" smtClean="0">
                <a:latin typeface="王漢宗特明體一標準" pitchFamily="18" charset="-120"/>
                <a:ea typeface="王漢宗特明體一標準" pitchFamily="18" charset="-120"/>
              </a:rPr>
              <a:t>2018</a:t>
            </a:r>
            <a:r>
              <a:rPr lang="zh-TW" altLang="en-US" dirty="0" smtClean="0">
                <a:latin typeface="王漢宗特明體一標準" pitchFamily="18" charset="-120"/>
                <a:ea typeface="王漢宗特明體一標準" pitchFamily="18" charset="-120"/>
              </a:rPr>
              <a:t>年上半年警察機關受理詐欺案件共</a:t>
            </a:r>
            <a:r>
              <a:rPr lang="en-US" altLang="zh-TW" dirty="0" smtClean="0">
                <a:latin typeface="王漢宗特明體一標準" pitchFamily="18" charset="-120"/>
                <a:ea typeface="王漢宗特明體一標準" pitchFamily="18" charset="-120"/>
              </a:rPr>
              <a:t>1</a:t>
            </a:r>
            <a:r>
              <a:rPr lang="zh-TW" altLang="en-US" dirty="0" smtClean="0">
                <a:latin typeface="王漢宗特明體一標準" pitchFamily="18" charset="-120"/>
                <a:ea typeface="王漢宗特明體一標準" pitchFamily="18" charset="-120"/>
              </a:rPr>
              <a:t>萬</a:t>
            </a:r>
            <a:r>
              <a:rPr lang="en-US" altLang="zh-TW" dirty="0" smtClean="0">
                <a:latin typeface="王漢宗特明體一標準" pitchFamily="18" charset="-120"/>
                <a:ea typeface="王漢宗特明體一標準" pitchFamily="18" charset="-120"/>
              </a:rPr>
              <a:t>2155</a:t>
            </a:r>
            <a:r>
              <a:rPr lang="zh-TW" altLang="en-US" dirty="0" smtClean="0">
                <a:latin typeface="王漢宗特明體一標準" pitchFamily="18" charset="-120"/>
                <a:ea typeface="王漢宗特明體一標準" pitchFamily="18" charset="-120"/>
              </a:rPr>
              <a:t>件，其中透過</a:t>
            </a:r>
            <a:r>
              <a:rPr lang="en-US" altLang="zh-TW" dirty="0" smtClean="0">
                <a:latin typeface="王漢宗特明體一標準" pitchFamily="18" charset="-120"/>
                <a:ea typeface="王漢宗特明體一標準" pitchFamily="18" charset="-120"/>
              </a:rPr>
              <a:t>LINE</a:t>
            </a:r>
            <a:r>
              <a:rPr lang="zh-TW" altLang="en-US" dirty="0" smtClean="0">
                <a:latin typeface="王漢宗特明體一標準" pitchFamily="18" charset="-120"/>
                <a:ea typeface="王漢宗特明體一標準" pitchFamily="18" charset="-120"/>
              </a:rPr>
              <a:t>詐欺的案件占</a:t>
            </a:r>
            <a:r>
              <a:rPr lang="en-US" altLang="zh-TW" dirty="0" smtClean="0">
                <a:latin typeface="王漢宗特明體一標準" pitchFamily="18" charset="-120"/>
                <a:ea typeface="王漢宗特明體一標準" pitchFamily="18" charset="-120"/>
              </a:rPr>
              <a:t>556</a:t>
            </a:r>
            <a:r>
              <a:rPr lang="zh-TW" altLang="en-US" dirty="0" smtClean="0">
                <a:latin typeface="王漢宗特明體一標準" pitchFamily="18" charset="-120"/>
                <a:ea typeface="王漢宗特明體一標準" pitchFamily="18" charset="-120"/>
              </a:rPr>
              <a:t>件。</a:t>
            </a:r>
            <a:endParaRPr lang="en-US" altLang="zh-TW" dirty="0" smtClean="0">
              <a:latin typeface="王漢宗特明體一標準" pitchFamily="18" charset="-120"/>
              <a:ea typeface="王漢宗特明體一標準" pitchFamily="18" charset="-120"/>
            </a:endParaRPr>
          </a:p>
          <a:p>
            <a:endParaRPr lang="en-US" altLang="zh-TW" dirty="0" smtClean="0">
              <a:latin typeface="王漢宗特明體一標準" pitchFamily="18" charset="-120"/>
              <a:ea typeface="王漢宗特明體一標準" pitchFamily="18" charset="-120"/>
            </a:endParaRPr>
          </a:p>
          <a:p>
            <a:r>
              <a:rPr lang="zh-TW" altLang="en-US" dirty="0">
                <a:latin typeface="王漢宗特明體一標準" pitchFamily="18" charset="-120"/>
                <a:ea typeface="王漢宗特明體一標準" pitchFamily="18" charset="-120"/>
              </a:rPr>
              <a:t>詐騙集團擅長使用禮卷、贈品、免費貼</a:t>
            </a:r>
            <a:r>
              <a:rPr lang="zh-TW" altLang="en-US" dirty="0" smtClean="0">
                <a:latin typeface="王漢宗特明體一標準" pitchFamily="18" charset="-120"/>
                <a:ea typeface="王漢宗特明體一標準" pitchFamily="18" charset="-120"/>
              </a:rPr>
              <a:t>圖等釣魚方式，利用貪小便宜的心理吸引民眾加入好友或點選釣魚網站連結，並藉此在手機植入木馬病毒。</a:t>
            </a:r>
            <a:endParaRPr lang="zh-TW" altLang="en-US" dirty="0">
              <a:latin typeface="王漢宗特明體一標準" pitchFamily="18" charset="-120"/>
              <a:ea typeface="王漢宗特明體一標準" pitchFamily="18"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latin typeface="王漢宗新潮體一波浪" pitchFamily="18" charset="-120"/>
                <a:ea typeface="王漢宗新潮體一波浪" pitchFamily="18" charset="-120"/>
              </a:rPr>
              <a:t>假新聞</a:t>
            </a:r>
            <a:endParaRPr lang="zh-TW" altLang="en-US" sz="4800" dirty="0">
              <a:latin typeface="王漢宗新潮體一波浪" pitchFamily="18" charset="-120"/>
              <a:ea typeface="王漢宗新潮體一波浪" pitchFamily="18" charset="-120"/>
            </a:endParaRPr>
          </a:p>
        </p:txBody>
      </p:sp>
      <p:sp>
        <p:nvSpPr>
          <p:cNvPr id="3" name="內容版面配置區 2"/>
          <p:cNvSpPr>
            <a:spLocks noGrp="1"/>
          </p:cNvSpPr>
          <p:nvPr>
            <p:ph idx="1"/>
          </p:nvPr>
        </p:nvSpPr>
        <p:spPr/>
        <p:txBody>
          <a:bodyPr/>
          <a:lstStyle/>
          <a:p>
            <a:r>
              <a:rPr lang="en-US" altLang="zh-TW" dirty="0" smtClean="0">
                <a:latin typeface="王漢宗特明體一標準" pitchFamily="18" charset="-120"/>
                <a:ea typeface="王漢宗特明體一標準" pitchFamily="18" charset="-120"/>
              </a:rPr>
              <a:t>Line</a:t>
            </a:r>
            <a:r>
              <a:rPr lang="zh-TW" altLang="en-US" dirty="0" smtClean="0">
                <a:latin typeface="王漢宗特明體一標準" pitchFamily="18" charset="-120"/>
                <a:ea typeface="王漢宗特明體一標準" pitchFamily="18" charset="-120"/>
              </a:rPr>
              <a:t>也成為散布假消息的管道，常見方式為</a:t>
            </a:r>
            <a:r>
              <a:rPr lang="en-US" altLang="zh-TW" dirty="0" smtClean="0">
                <a:latin typeface="王漢宗特明體一標準" pitchFamily="18" charset="-120"/>
                <a:ea typeface="王漢宗特明體一標準" pitchFamily="18" charset="-120"/>
              </a:rPr>
              <a:t>1</a:t>
            </a:r>
            <a:r>
              <a:rPr lang="zh-TW" altLang="en-US" dirty="0" smtClean="0">
                <a:latin typeface="王漢宗特明體一標準" pitchFamily="18" charset="-120"/>
                <a:ea typeface="王漢宗特明體一標準" pitchFamily="18" charset="-120"/>
              </a:rPr>
              <a:t>個外部網站配合吸引人的誇大標題甚至完全假造的新聞故事，經由不斷轉貼而使越來越多人被誤導。</a:t>
            </a:r>
            <a:endParaRPr lang="en-US" altLang="zh-TW" dirty="0" smtClean="0">
              <a:latin typeface="王漢宗特明體一標準" pitchFamily="18" charset="-120"/>
              <a:ea typeface="王漢宗特明體一標準" pitchFamily="18" charset="-120"/>
            </a:endParaRPr>
          </a:p>
          <a:p>
            <a:r>
              <a:rPr lang="zh-TW" altLang="en-US" dirty="0">
                <a:latin typeface="王漢宗特明體一標準" pitchFamily="18" charset="-120"/>
                <a:ea typeface="王漢宗特明體一標準" pitchFamily="18" charset="-120"/>
              </a:rPr>
              <a:t>因為網站收入</a:t>
            </a:r>
            <a:r>
              <a:rPr lang="zh-TW" altLang="en-US" dirty="0" smtClean="0">
                <a:latin typeface="王漢宗特明體一標準" pitchFamily="18" charset="-120"/>
                <a:ea typeface="王漢宗特明體一標準" pitchFamily="18" charset="-120"/>
              </a:rPr>
              <a:t>主要都是依靠點閱所產生的廣告收入，而內容的正確與否與獲利無關，所以才會</a:t>
            </a:r>
            <a:r>
              <a:rPr lang="zh-TW" altLang="en-US" dirty="0">
                <a:latin typeface="王漢宗特明體一標準" pitchFamily="18" charset="-120"/>
                <a:ea typeface="王漢宗特明體一標準" pitchFamily="18" charset="-120"/>
              </a:rPr>
              <a:t>無</a:t>
            </a:r>
            <a:r>
              <a:rPr lang="zh-TW" altLang="en-US" dirty="0" smtClean="0">
                <a:latin typeface="王漢宗特明體一標準" pitchFamily="18" charset="-120"/>
                <a:ea typeface="王漢宗特明體一標準" pitchFamily="18" charset="-120"/>
              </a:rPr>
              <a:t>所不用其極的吸引人進來，更甚者可能會植入木馬病毒或進行駭客攻擊。</a:t>
            </a:r>
            <a:endParaRPr lang="en-US" altLang="zh-TW" dirty="0" smtClean="0">
              <a:latin typeface="王漢宗特明體一標準" pitchFamily="18" charset="-120"/>
              <a:ea typeface="王漢宗特明體一標準" pitchFamily="18"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4800" dirty="0" smtClean="0">
                <a:latin typeface="王漢宗新潮體一波浪" pitchFamily="18" charset="-120"/>
                <a:ea typeface="王漢宗新潮體一波浪" pitchFamily="18" charset="-120"/>
              </a:rPr>
              <a:t>LINE</a:t>
            </a:r>
            <a:r>
              <a:rPr lang="zh-TW" altLang="en-US" sz="4800" dirty="0" smtClean="0">
                <a:latin typeface="王漢宗新潮體一波浪" pitchFamily="18" charset="-120"/>
                <a:ea typeface="王漢宗新潮體一波浪" pitchFamily="18" charset="-120"/>
              </a:rPr>
              <a:t>可能產生的操作風險</a:t>
            </a:r>
            <a:endParaRPr lang="zh-TW" altLang="en-US" sz="4800" dirty="0">
              <a:latin typeface="王漢宗新潮體一波浪" pitchFamily="18" charset="-120"/>
              <a:ea typeface="王漢宗新潮體一波浪" pitchFamily="18" charset="-120"/>
            </a:endParaRPr>
          </a:p>
        </p:txBody>
      </p:sp>
      <p:sp>
        <p:nvSpPr>
          <p:cNvPr id="3" name="內容版面配置區 2"/>
          <p:cNvSpPr>
            <a:spLocks noGrp="1"/>
          </p:cNvSpPr>
          <p:nvPr>
            <p:ph idx="1"/>
          </p:nvPr>
        </p:nvSpPr>
        <p:spPr/>
        <p:txBody>
          <a:bodyPr>
            <a:normAutofit/>
          </a:bodyPr>
          <a:lstStyle/>
          <a:p>
            <a:r>
              <a:rPr lang="en-US" altLang="zh-TW" dirty="0" smtClean="0">
                <a:latin typeface="王漢宗特明體一標準" pitchFamily="18" charset="-120"/>
                <a:ea typeface="王漢宗特明體一標準" pitchFamily="18" charset="-120"/>
              </a:rPr>
              <a:t>LINE</a:t>
            </a:r>
            <a:r>
              <a:rPr lang="zh-TW" altLang="en-US" dirty="0" smtClean="0">
                <a:latin typeface="王漢宗特明體一標準" pitchFamily="18" charset="-120"/>
                <a:ea typeface="王漢宗特明體一標準" pitchFamily="18" charset="-120"/>
              </a:rPr>
              <a:t>的使用者往往不只加入一個群組，傳遞訊息時若有不慎，易誤傳公務相關資料予不相干第三人，縱使使用訊息回收功能，也可能因軟體版本差異無法回收或回收前就被人看到而洩密。</a:t>
            </a:r>
            <a:endParaRPr lang="en-US" altLang="zh-TW" dirty="0" smtClean="0">
              <a:latin typeface="王漢宗特明體一標準" pitchFamily="18" charset="-120"/>
              <a:ea typeface="王漢宗特明體一標準" pitchFamily="18" charset="-120"/>
            </a:endParaRPr>
          </a:p>
          <a:p>
            <a:r>
              <a:rPr lang="en-US" altLang="zh-TW" dirty="0" smtClean="0">
                <a:latin typeface="王漢宗特明體一標準" pitchFamily="18" charset="-120"/>
                <a:ea typeface="王漢宗特明體一標準" pitchFamily="18" charset="-120"/>
              </a:rPr>
              <a:t>LINE</a:t>
            </a:r>
            <a:r>
              <a:rPr lang="zh-TW" altLang="en-US" dirty="0" smtClean="0">
                <a:latin typeface="王漢宗特明體一標準" pitchFamily="18" charset="-120"/>
                <a:ea typeface="王漢宗特明體一標準" pitchFamily="18" charset="-120"/>
              </a:rPr>
              <a:t>聊天室的相簿功能，可將檔案上傳雲端，若是隨意儲存在手機目錄內，一旦手機誤植木馬軟體等，手上資料恐遭外洩。</a:t>
            </a:r>
            <a:endParaRPr lang="zh-TW" altLang="en-US" dirty="0">
              <a:latin typeface="王漢宗特明體一標準" pitchFamily="18" charset="-120"/>
              <a:ea typeface="王漢宗特明體一標準" pitchFamily="18"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王漢宗新潮體一波浪" pitchFamily="18" charset="-120"/>
                <a:ea typeface="王漢宗新潮體一波浪" pitchFamily="18" charset="-120"/>
              </a:rPr>
              <a:t>LINE</a:t>
            </a:r>
            <a:r>
              <a:rPr lang="zh-TW" altLang="en-US" dirty="0" smtClean="0">
                <a:latin typeface="王漢宗新潮體一波浪" pitchFamily="18" charset="-120"/>
                <a:ea typeface="王漢宗新潮體一波浪" pitchFamily="18" charset="-120"/>
              </a:rPr>
              <a:t>可能產生的軟體風險</a:t>
            </a:r>
            <a:endParaRPr lang="zh-TW" altLang="en-US" dirty="0"/>
          </a:p>
        </p:txBody>
      </p:sp>
      <p:sp>
        <p:nvSpPr>
          <p:cNvPr id="3" name="內容版面配置區 2"/>
          <p:cNvSpPr>
            <a:spLocks noGrp="1"/>
          </p:cNvSpPr>
          <p:nvPr>
            <p:ph idx="1"/>
          </p:nvPr>
        </p:nvSpPr>
        <p:spPr/>
        <p:txBody>
          <a:bodyPr>
            <a:normAutofit/>
          </a:bodyPr>
          <a:lstStyle/>
          <a:p>
            <a:r>
              <a:rPr lang="en-US" altLang="zh-TW" dirty="0" smtClean="0">
                <a:latin typeface="王漢宗特明體一標準" pitchFamily="18" charset="-120"/>
                <a:ea typeface="王漢宗特明體一標準" pitchFamily="18" charset="-120"/>
              </a:rPr>
              <a:t>LINE </a:t>
            </a:r>
            <a:r>
              <a:rPr lang="zh-TW" altLang="en-US" dirty="0" smtClean="0">
                <a:latin typeface="王漢宗特明體一標準" pitchFamily="18" charset="-120"/>
                <a:ea typeface="王漢宗特明體一標準" pitchFamily="18" charset="-120"/>
              </a:rPr>
              <a:t>若設定「允許陌生人加為好友」功能， 可能讓有心人士偽冒熟識、家人，誘騙點選連結進行駭客攻擊或交付資料。</a:t>
            </a:r>
            <a:endParaRPr lang="en-US" altLang="zh-TW" dirty="0" smtClean="0">
              <a:latin typeface="王漢宗特明體一標準" pitchFamily="18" charset="-120"/>
              <a:ea typeface="王漢宗特明體一標準" pitchFamily="18" charset="-120"/>
            </a:endParaRPr>
          </a:p>
          <a:p>
            <a:r>
              <a:rPr lang="zh-TW" altLang="en-US" dirty="0" smtClean="0">
                <a:latin typeface="王漢宗特明體一標準" pitchFamily="18" charset="-120"/>
                <a:ea typeface="王漢宗特明體一標準" pitchFamily="18" charset="-120"/>
              </a:rPr>
              <a:t>公務機關常常因應任務需要建立許多群組，群組成員間彼此也未必熟識，倘未在</a:t>
            </a:r>
            <a:r>
              <a:rPr lang="en-US" altLang="zh-TW" dirty="0" smtClean="0">
                <a:latin typeface="王漢宗特明體一標準" pitchFamily="18" charset="-120"/>
                <a:ea typeface="王漢宗特明體一標準" pitchFamily="18" charset="-120"/>
              </a:rPr>
              <a:t>LINE </a:t>
            </a:r>
            <a:r>
              <a:rPr lang="zh-TW" altLang="en-US" dirty="0" smtClean="0">
                <a:latin typeface="王漢宗特明體一標準" pitchFamily="18" charset="-120"/>
                <a:ea typeface="王漢宗特明體一標準" pitchFamily="18" charset="-120"/>
              </a:rPr>
              <a:t>群組裡指定管理者時，任何成員均可邀請他人進入該族群內；若誤加入非此公務相關人員，恐外洩公務資料。</a:t>
            </a:r>
            <a:endParaRPr lang="zh-TW" altLang="en-US" dirty="0">
              <a:latin typeface="王漢宗特明體一標準" pitchFamily="18" charset="-120"/>
              <a:ea typeface="王漢宗特明體一標準" pitchFamily="18" charset="-12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5400" dirty="0" smtClean="0">
                <a:latin typeface="王漢宗新潮體一波浪" pitchFamily="18" charset="-120"/>
                <a:ea typeface="王漢宗新潮體一波浪" pitchFamily="18" charset="-120"/>
              </a:rPr>
              <a:t>LINE</a:t>
            </a:r>
            <a:r>
              <a:rPr lang="zh-TW" altLang="en-US" sz="5400" dirty="0" smtClean="0">
                <a:latin typeface="王漢宗新潮體一波浪" pitchFamily="18" charset="-120"/>
                <a:ea typeface="王漢宗新潮體一波浪" pitchFamily="18" charset="-120"/>
              </a:rPr>
              <a:t>可能產生的軟體風險</a:t>
            </a:r>
            <a:endParaRPr lang="zh-TW" altLang="en-US" sz="5400" dirty="0"/>
          </a:p>
        </p:txBody>
      </p:sp>
      <p:sp>
        <p:nvSpPr>
          <p:cNvPr id="3" name="內容版面配置區 2"/>
          <p:cNvSpPr>
            <a:spLocks noGrp="1"/>
          </p:cNvSpPr>
          <p:nvPr>
            <p:ph idx="1"/>
          </p:nvPr>
        </p:nvSpPr>
        <p:spPr/>
        <p:txBody>
          <a:bodyPr>
            <a:normAutofit/>
          </a:bodyPr>
          <a:lstStyle/>
          <a:p>
            <a:r>
              <a:rPr lang="en-US" altLang="zh-TW" dirty="0" smtClean="0">
                <a:latin typeface="王漢宗特明體一標準" pitchFamily="18" charset="-120"/>
                <a:ea typeface="王漢宗特明體一標準" pitchFamily="18" charset="-120"/>
              </a:rPr>
              <a:t>LINE </a:t>
            </a:r>
            <a:r>
              <a:rPr lang="zh-TW" altLang="en-US" dirty="0" smtClean="0">
                <a:latin typeface="王漢宗特明體一標準" pitchFamily="18" charset="-120"/>
                <a:ea typeface="王漢宗特明體一標準" pitchFamily="18" charset="-120"/>
              </a:rPr>
              <a:t>點選的網址若潛藏惡意代碼，手機極可能被植入惡意程式，導致機敏資訊遭竊。</a:t>
            </a:r>
            <a:endParaRPr lang="en-US" altLang="zh-TW" dirty="0" smtClean="0">
              <a:latin typeface="王漢宗特明體一標準" pitchFamily="18" charset="-120"/>
              <a:ea typeface="王漢宗特明體一標準" pitchFamily="18" charset="-120"/>
            </a:endParaRPr>
          </a:p>
          <a:p>
            <a:r>
              <a:rPr lang="en-US" altLang="zh-TW" dirty="0" smtClean="0">
                <a:latin typeface="王漢宗特明體一標準" pitchFamily="18" charset="-120"/>
                <a:ea typeface="王漢宗特明體一標準" pitchFamily="18" charset="-120"/>
              </a:rPr>
              <a:t>LINE </a:t>
            </a:r>
            <a:r>
              <a:rPr lang="zh-TW" altLang="en-US" dirty="0" smtClean="0">
                <a:latin typeface="王漢宗特明體一標準" pitchFamily="18" charset="-120"/>
                <a:ea typeface="王漢宗特明體一標準" pitchFamily="18" charset="-120"/>
              </a:rPr>
              <a:t>的用戶對話儲存於雲端資料庫，若</a:t>
            </a:r>
            <a:r>
              <a:rPr lang="en-US" altLang="zh-TW" dirty="0" smtClean="0">
                <a:latin typeface="王漢宗特明體一標準" pitchFamily="18" charset="-120"/>
                <a:ea typeface="王漢宗特明體一標準" pitchFamily="18" charset="-120"/>
              </a:rPr>
              <a:t>LINE </a:t>
            </a:r>
            <a:r>
              <a:rPr lang="zh-TW" altLang="en-US" dirty="0" smtClean="0">
                <a:latin typeface="王漢宗特明體一標準" pitchFamily="18" charset="-120"/>
                <a:ea typeface="王漢宗特明體一標準" pitchFamily="18" charset="-120"/>
              </a:rPr>
              <a:t>公司遭駭客入侵，可能洩漏用戶或群組之檔案及 對話內容，此外， 使用者在通訊過程中亦存在遭</a:t>
            </a:r>
            <a:r>
              <a:rPr lang="en-US" altLang="zh-TW" dirty="0" smtClean="0">
                <a:latin typeface="王漢宗特明體一標準" pitchFamily="18" charset="-120"/>
                <a:ea typeface="王漢宗特明體一標準" pitchFamily="18" charset="-120"/>
              </a:rPr>
              <a:t>LINE </a:t>
            </a:r>
            <a:r>
              <a:rPr lang="zh-TW" altLang="en-US" dirty="0" smtClean="0">
                <a:latin typeface="王漢宗特明體一標準" pitchFamily="18" charset="-120"/>
                <a:ea typeface="王漢宗特明體一標準" pitchFamily="18" charset="-120"/>
              </a:rPr>
              <a:t>公司 側錄對話內容之風險，故以國安角度考 量，確實不宜在機敏公務上使用。</a:t>
            </a:r>
            <a:endParaRPr lang="zh-TW" altLang="en-US" dirty="0">
              <a:latin typeface="王漢宗特明體一標準" pitchFamily="18" charset="-120"/>
              <a:ea typeface="王漢宗特明體一標準" pitchFamily="18" charset="-1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latin typeface="王漢宗新潮體一波浪" pitchFamily="18" charset="-120"/>
                <a:ea typeface="王漢宗新潮體一波浪" pitchFamily="18" charset="-120"/>
              </a:rPr>
              <a:t>風險防制</a:t>
            </a:r>
            <a:endParaRPr lang="zh-TW" altLang="en-US" sz="4800" dirty="0">
              <a:latin typeface="王漢宗新潮體一波浪" pitchFamily="18" charset="-120"/>
              <a:ea typeface="王漢宗新潮體一波浪" pitchFamily="18" charset="-120"/>
            </a:endParaRPr>
          </a:p>
        </p:txBody>
      </p:sp>
      <p:sp>
        <p:nvSpPr>
          <p:cNvPr id="3" name="內容版面配置區 2"/>
          <p:cNvSpPr>
            <a:spLocks noGrp="1"/>
          </p:cNvSpPr>
          <p:nvPr>
            <p:ph idx="1"/>
          </p:nvPr>
        </p:nvSpPr>
        <p:spPr/>
        <p:txBody>
          <a:bodyPr>
            <a:normAutofit lnSpcReduction="10000"/>
          </a:bodyPr>
          <a:lstStyle/>
          <a:p>
            <a:r>
              <a:rPr lang="zh-TW" altLang="en-US" dirty="0" smtClean="0">
                <a:latin typeface="王漢宗特明體一標準" pitchFamily="18" charset="-120"/>
                <a:ea typeface="王漢宗特明體一標準" pitchFamily="18" charset="-120"/>
              </a:rPr>
              <a:t>安裝第三方加解密軟體，檔案加密後， 再以</a:t>
            </a:r>
            <a:r>
              <a:rPr lang="en-US" altLang="zh-TW" dirty="0" smtClean="0">
                <a:latin typeface="王漢宗特明體一標準" pitchFamily="18" charset="-120"/>
                <a:ea typeface="王漢宗特明體一標準" pitchFamily="18" charset="-120"/>
              </a:rPr>
              <a:t>LINE </a:t>
            </a:r>
            <a:r>
              <a:rPr lang="zh-TW" altLang="en-US" dirty="0" smtClean="0">
                <a:latin typeface="王漢宗特明體一標準" pitchFamily="18" charset="-120"/>
                <a:ea typeface="王漢宗特明體一標準" pitchFamily="18" charset="-120"/>
              </a:rPr>
              <a:t>傳送，避免訊息誤傳或訊息遭他人擷取。</a:t>
            </a:r>
            <a:endParaRPr lang="en-US" altLang="zh-TW" dirty="0" smtClean="0">
              <a:latin typeface="王漢宗特明體一標準" pitchFamily="18" charset="-120"/>
              <a:ea typeface="王漢宗特明體一標準" pitchFamily="18" charset="-120"/>
            </a:endParaRPr>
          </a:p>
          <a:p>
            <a:r>
              <a:rPr lang="zh-TW" altLang="en-US" dirty="0" smtClean="0">
                <a:latin typeface="王漢宗特明體一標準" pitchFamily="18" charset="-120"/>
                <a:ea typeface="王漢宗特明體一標準" pitchFamily="18" charset="-120"/>
              </a:rPr>
              <a:t>設定群組管理人，可管理群組成員加入退出，以確保該群組談話內容不外流。</a:t>
            </a:r>
            <a:endParaRPr lang="en-US" altLang="zh-TW" dirty="0" smtClean="0">
              <a:latin typeface="王漢宗特明體一標準" pitchFamily="18" charset="-120"/>
              <a:ea typeface="王漢宗特明體一標準" pitchFamily="18" charset="-120"/>
            </a:endParaRPr>
          </a:p>
          <a:p>
            <a:r>
              <a:rPr lang="zh-TW" altLang="en-US" dirty="0" smtClean="0">
                <a:latin typeface="王漢宗特明體一標準" pitchFamily="18" charset="-120"/>
                <a:ea typeface="王漢宗特明體一標準" pitchFamily="18" charset="-120"/>
              </a:rPr>
              <a:t>持續更新</a:t>
            </a:r>
            <a:r>
              <a:rPr lang="en-US" altLang="zh-TW" dirty="0" smtClean="0">
                <a:latin typeface="王漢宗特明體一標準" pitchFamily="18" charset="-120"/>
                <a:ea typeface="王漢宗特明體一標準" pitchFamily="18" charset="-120"/>
              </a:rPr>
              <a:t>LINE </a:t>
            </a:r>
            <a:r>
              <a:rPr lang="zh-TW" altLang="en-US" dirty="0" smtClean="0">
                <a:latin typeface="王漢宗特明體一標準" pitchFamily="18" charset="-120"/>
                <a:ea typeface="王漢宗特明體一標準" pitchFamily="18" charset="-120"/>
              </a:rPr>
              <a:t>，</a:t>
            </a:r>
            <a:r>
              <a:rPr lang="en-US" altLang="zh-TW" dirty="0" smtClean="0">
                <a:latin typeface="王漢宗特明體一標準" pitchFamily="18" charset="-120"/>
                <a:ea typeface="王漢宗特明體一標準" pitchFamily="18" charset="-120"/>
              </a:rPr>
              <a:t>LINE</a:t>
            </a:r>
            <a:r>
              <a:rPr lang="zh-TW" altLang="en-US" dirty="0" smtClean="0">
                <a:latin typeface="王漢宗特明體一標準" pitchFamily="18" charset="-120"/>
                <a:ea typeface="王漢宗特明體一標準" pitchFamily="18" charset="-120"/>
              </a:rPr>
              <a:t>持續挖掘軟體漏洞等各項缺失， 並於後續版本中修補漏洞，故持續更新，可避免遺留漏洞給駭客趁機攻擊。</a:t>
            </a:r>
            <a:endParaRPr lang="zh-TW" altLang="en-US" dirty="0">
              <a:latin typeface="王漢宗特明體一標準" pitchFamily="18" charset="-120"/>
              <a:ea typeface="王漢宗特明體一標準" pitchFamily="18" charset="-120"/>
            </a:endParaRPr>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890</Words>
  <Application>Microsoft Office PowerPoint</Application>
  <PresentationFormat>如螢幕大小 (4:3)</PresentationFormat>
  <Paragraphs>48</Paragraphs>
  <Slides>12</Slides>
  <Notes>1</Notes>
  <HiddenSlides>0</HiddenSlides>
  <MMClips>0</MMClips>
  <ScaleCrop>false</ScaleCrop>
  <HeadingPairs>
    <vt:vector size="4" baseType="variant">
      <vt:variant>
        <vt:lpstr>佈景主題</vt:lpstr>
      </vt:variant>
      <vt:variant>
        <vt:i4>1</vt:i4>
      </vt:variant>
      <vt:variant>
        <vt:lpstr>投影片標題</vt:lpstr>
      </vt:variant>
      <vt:variant>
        <vt:i4>12</vt:i4>
      </vt:variant>
    </vt:vector>
  </HeadingPairs>
  <TitlesOfParts>
    <vt:vector size="13" baseType="lpstr">
      <vt:lpstr>Office 佈景主題</vt:lpstr>
      <vt:lpstr>公務機密維護宣導-LINE</vt:lpstr>
      <vt:lpstr>前言</vt:lpstr>
      <vt:lpstr>洩密</vt:lpstr>
      <vt:lpstr>詐欺</vt:lpstr>
      <vt:lpstr>假新聞</vt:lpstr>
      <vt:lpstr>LINE可能產生的操作風險</vt:lpstr>
      <vt:lpstr>LINE可能產生的軟體風險</vt:lpstr>
      <vt:lpstr>LINE可能產生的軟體風險</vt:lpstr>
      <vt:lpstr>風險防制</vt:lpstr>
      <vt:lpstr>風險防制</vt:lpstr>
      <vt:lpstr>結論</vt:lpstr>
      <vt:lpstr>資料來源</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sp1699</dc:creator>
  <cp:lastModifiedBy>sp1699</cp:lastModifiedBy>
  <cp:revision>49</cp:revision>
  <dcterms:created xsi:type="dcterms:W3CDTF">2019-03-25T03:12:17Z</dcterms:created>
  <dcterms:modified xsi:type="dcterms:W3CDTF">2019-03-28T03:28:40Z</dcterms:modified>
</cp:coreProperties>
</file>