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3323D31-9BE9-4006-A253-10E532BE26E7}" type="datetimeFigureOut">
              <a:rPr lang="zh-TW" altLang="en-US" smtClean="0"/>
              <a:t>2019/5/16</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F1D6C9A-5883-4DEF-A842-D0A0FAA66570}" type="slidenum">
              <a:rPr lang="zh-TW" altLang="en-US" smtClean="0"/>
              <a:t>‹#›</a:t>
            </a:fld>
            <a:endParaRPr lang="zh-TW"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661166-9354-4652-8A47-ABBEF8719AE4}" type="datetimeFigureOut">
              <a:rPr lang="zh-TW" altLang="en-US" smtClean="0"/>
              <a:pPr/>
              <a:t>2019/5/16</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DEDDED-43E9-4929-AF96-223175487CB2}"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05DEDDED-43E9-4929-AF96-223175487CB2}" type="slidenum">
              <a:rPr lang="zh-TW" altLang="en-US" smtClean="0"/>
              <a:pPr/>
              <a:t>2</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4B620AA7-61CE-4529-82CF-F03E17D06E0C}" type="datetimeFigureOut">
              <a:rPr lang="zh-TW" altLang="en-US" smtClean="0"/>
              <a:pPr/>
              <a:t>2019/5/16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C1283D5-14AA-4115-9E67-D0AAA18BB5BA}"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4B620AA7-61CE-4529-82CF-F03E17D06E0C}" type="datetimeFigureOut">
              <a:rPr lang="zh-TW" altLang="en-US" smtClean="0"/>
              <a:pPr/>
              <a:t>2019/5/16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C1283D5-14AA-4115-9E67-D0AAA18BB5BA}"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4B620AA7-61CE-4529-82CF-F03E17D06E0C}" type="datetimeFigureOut">
              <a:rPr lang="zh-TW" altLang="en-US" smtClean="0"/>
              <a:pPr/>
              <a:t>2019/5/16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C1283D5-14AA-4115-9E67-D0AAA18BB5BA}"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4B620AA7-61CE-4529-82CF-F03E17D06E0C}" type="datetimeFigureOut">
              <a:rPr lang="zh-TW" altLang="en-US" smtClean="0"/>
              <a:pPr/>
              <a:t>2019/5/16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C1283D5-14AA-4115-9E67-D0AAA18BB5BA}"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4B620AA7-61CE-4529-82CF-F03E17D06E0C}" type="datetimeFigureOut">
              <a:rPr lang="zh-TW" altLang="en-US" smtClean="0"/>
              <a:pPr/>
              <a:t>2019/5/16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C1283D5-14AA-4115-9E67-D0AAA18BB5BA}"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4B620AA7-61CE-4529-82CF-F03E17D06E0C}" type="datetimeFigureOut">
              <a:rPr lang="zh-TW" altLang="en-US" smtClean="0"/>
              <a:pPr/>
              <a:t>2019/5/16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C1283D5-14AA-4115-9E67-D0AAA18BB5BA}"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4B620AA7-61CE-4529-82CF-F03E17D06E0C}" type="datetimeFigureOut">
              <a:rPr lang="zh-TW" altLang="en-US" smtClean="0"/>
              <a:pPr/>
              <a:t>2019/5/16</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9C1283D5-14AA-4115-9E67-D0AAA18BB5BA}"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4B620AA7-61CE-4529-82CF-F03E17D06E0C}" type="datetimeFigureOut">
              <a:rPr lang="zh-TW" altLang="en-US" smtClean="0"/>
              <a:pPr/>
              <a:t>2019/5/16</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9C1283D5-14AA-4115-9E67-D0AAA18BB5BA}"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4B620AA7-61CE-4529-82CF-F03E17D06E0C}" type="datetimeFigureOut">
              <a:rPr lang="zh-TW" altLang="en-US" smtClean="0"/>
              <a:pPr/>
              <a:t>2019/5/16</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9C1283D5-14AA-4115-9E67-D0AAA18BB5BA}"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4B620AA7-61CE-4529-82CF-F03E17D06E0C}" type="datetimeFigureOut">
              <a:rPr lang="zh-TW" altLang="en-US" smtClean="0"/>
              <a:pPr/>
              <a:t>2019/5/16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C1283D5-14AA-4115-9E67-D0AAA18BB5BA}"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4B620AA7-61CE-4529-82CF-F03E17D06E0C}" type="datetimeFigureOut">
              <a:rPr lang="zh-TW" altLang="en-US" smtClean="0"/>
              <a:pPr/>
              <a:t>2019/5/16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C1283D5-14AA-4115-9E67-D0AAA18BB5BA}"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85000"/>
            <a:lum/>
          </a:blip>
          <a:srcRect/>
          <a:stretch>
            <a:fillRect l="-17000" r="-17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20AA7-61CE-4529-82CF-F03E17D06E0C}" type="datetimeFigureOut">
              <a:rPr lang="zh-TW" altLang="en-US" smtClean="0"/>
              <a:pPr/>
              <a:t>2019/5/16</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1283D5-14AA-4115-9E67-D0AAA18BB5BA}"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MK0SrxBC1x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Autofit/>
          </a:bodyPr>
          <a:lstStyle/>
          <a:p>
            <a:r>
              <a:rPr lang="zh-TW" altLang="en-US" sz="6600" dirty="0" smtClean="0">
                <a:latin typeface="王漢宗鋼筆行楷繁" pitchFamily="2" charset="-120"/>
                <a:ea typeface="王漢宗鋼筆行楷繁" pitchFamily="2" charset="-120"/>
              </a:rPr>
              <a:t>公務機密維護宣導</a:t>
            </a:r>
            <a:r>
              <a:rPr lang="en-US" altLang="zh-TW" sz="6600" dirty="0" smtClean="0">
                <a:latin typeface="王漢宗鋼筆行楷繁" pitchFamily="2" charset="-120"/>
                <a:ea typeface="王漢宗鋼筆行楷繁" pitchFamily="2" charset="-120"/>
              </a:rPr>
              <a:t>-</a:t>
            </a:r>
            <a:r>
              <a:rPr lang="zh-TW" altLang="en-US" sz="6600" dirty="0" smtClean="0">
                <a:latin typeface="王漢宗鋼筆行楷繁" pitchFamily="2" charset="-120"/>
                <a:ea typeface="王漢宗鋼筆行楷繁" pitchFamily="2" charset="-120"/>
              </a:rPr>
              <a:t>物聯網</a:t>
            </a:r>
            <a:endParaRPr lang="zh-TW" altLang="en-US" sz="6600" dirty="0">
              <a:latin typeface="王漢宗鋼筆行楷繁" pitchFamily="2" charset="-120"/>
              <a:ea typeface="王漢宗鋼筆行楷繁" pitchFamily="2" charset="-120"/>
            </a:endParaRPr>
          </a:p>
        </p:txBody>
      </p:sp>
      <p:sp>
        <p:nvSpPr>
          <p:cNvPr id="3" name="副標題 2"/>
          <p:cNvSpPr>
            <a:spLocks noGrp="1"/>
          </p:cNvSpPr>
          <p:nvPr>
            <p:ph type="subTitle" idx="1"/>
          </p:nvPr>
        </p:nvSpPr>
        <p:spPr/>
        <p:txBody>
          <a:bodyPr/>
          <a:lstStyle/>
          <a:p>
            <a:endParaRPr lang="zh-TW"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latin typeface="王漢宗鋼筆行楷繁" pitchFamily="2" charset="-120"/>
                <a:ea typeface="王漢宗鋼筆行楷繁" pitchFamily="2" charset="-120"/>
              </a:rPr>
              <a:t>美國國土安全部</a:t>
            </a:r>
            <a:r>
              <a:rPr lang="en-US" altLang="zh-TW" dirty="0" smtClean="0">
                <a:latin typeface="王漢宗鋼筆行楷繁" pitchFamily="2" charset="-120"/>
                <a:ea typeface="王漢宗鋼筆行楷繁" pitchFamily="2" charset="-120"/>
              </a:rPr>
              <a:t/>
            </a:r>
            <a:br>
              <a:rPr lang="en-US" altLang="zh-TW" dirty="0" smtClean="0">
                <a:latin typeface="王漢宗鋼筆行楷繁" pitchFamily="2" charset="-120"/>
                <a:ea typeface="王漢宗鋼筆行楷繁" pitchFamily="2" charset="-120"/>
              </a:rPr>
            </a:br>
            <a:r>
              <a:rPr lang="zh-TW" altLang="en-US" dirty="0" smtClean="0">
                <a:latin typeface="王漢宗鋼筆行楷繁" pitchFamily="2" charset="-120"/>
                <a:ea typeface="王漢宗鋼筆行楷繁" pitchFamily="2" charset="-120"/>
              </a:rPr>
              <a:t>物聯網系統資訊安全策略原則二</a:t>
            </a:r>
            <a:endParaRPr lang="zh-TW" altLang="en-US" dirty="0">
              <a:latin typeface="王漢宗鋼筆行楷繁" pitchFamily="2" charset="-120"/>
              <a:ea typeface="王漢宗鋼筆行楷繁" pitchFamily="2" charset="-120"/>
            </a:endParaRPr>
          </a:p>
        </p:txBody>
      </p:sp>
      <p:sp>
        <p:nvSpPr>
          <p:cNvPr id="3" name="內容版面配置區 2"/>
          <p:cNvSpPr>
            <a:spLocks noGrp="1"/>
          </p:cNvSpPr>
          <p:nvPr>
            <p:ph idx="1"/>
          </p:nvPr>
        </p:nvSpPr>
        <p:spPr/>
        <p:txBody>
          <a:bodyPr/>
          <a:lstStyle/>
          <a:p>
            <a:r>
              <a:rPr lang="zh-TW" altLang="en-US" dirty="0" smtClean="0">
                <a:latin typeface="王漢宗鋼筆行楷繁" pitchFamily="2" charset="-120"/>
                <a:ea typeface="王漢宗鋼筆行楷繁" pitchFamily="2" charset="-120"/>
              </a:rPr>
              <a:t>採納資訊安全更新與漏洞管理</a:t>
            </a:r>
            <a:endParaRPr lang="en-US" altLang="zh-TW" dirty="0" smtClean="0">
              <a:latin typeface="王漢宗鋼筆行楷繁" pitchFamily="2" charset="-120"/>
              <a:ea typeface="王漢宗鋼筆行楷繁" pitchFamily="2" charset="-120"/>
            </a:endParaRPr>
          </a:p>
          <a:p>
            <a:pPr lvl="1"/>
            <a:r>
              <a:rPr lang="zh-TW" altLang="en-US" dirty="0" smtClean="0">
                <a:latin typeface="王漢宗鋼筆行楷繁" pitchFamily="2" charset="-120"/>
                <a:ea typeface="王漢宗鋼筆行楷繁" pitchFamily="2" charset="-120"/>
              </a:rPr>
              <a:t>利用自動且安全傳輸更新機制</a:t>
            </a:r>
            <a:endParaRPr lang="en-US" altLang="zh-TW" dirty="0" smtClean="0">
              <a:latin typeface="王漢宗鋼筆行楷繁" pitchFamily="2" charset="-120"/>
              <a:ea typeface="王漢宗鋼筆行楷繁" pitchFamily="2" charset="-120"/>
            </a:endParaRPr>
          </a:p>
          <a:p>
            <a:pPr lvl="1"/>
            <a:r>
              <a:rPr lang="zh-TW" altLang="en-US" dirty="0" smtClean="0">
                <a:latin typeface="王漢宗鋼筆行楷繁" pitchFamily="2" charset="-120"/>
                <a:ea typeface="王漢宗鋼筆行楷繁" pitchFamily="2" charset="-120"/>
              </a:rPr>
              <a:t>軟體更新也需考慮到協力廠商軟體之漏洞與資安改善，以確保客戶最新最完整防護。</a:t>
            </a:r>
            <a:endParaRPr lang="en-US" altLang="zh-TW" dirty="0" smtClean="0">
              <a:latin typeface="王漢宗鋼筆行楷繁" pitchFamily="2" charset="-120"/>
              <a:ea typeface="王漢宗鋼筆行楷繁" pitchFamily="2" charset="-120"/>
            </a:endParaRPr>
          </a:p>
          <a:p>
            <a:pPr lvl="1"/>
            <a:r>
              <a:rPr lang="zh-TW" altLang="en-US" dirty="0" smtClean="0">
                <a:latin typeface="王漢宗鋼筆行楷繁" pitchFamily="2" charset="-120"/>
                <a:ea typeface="王漢宗鋼筆行楷繁" pitchFamily="2" charset="-120"/>
              </a:rPr>
              <a:t>發展漏洞自動偵測機制</a:t>
            </a:r>
            <a:endParaRPr lang="en-US" altLang="zh-TW" dirty="0" smtClean="0">
              <a:latin typeface="王漢宗鋼筆行楷繁" pitchFamily="2" charset="-120"/>
              <a:ea typeface="王漢宗鋼筆行楷繁" pitchFamily="2" charset="-120"/>
            </a:endParaRPr>
          </a:p>
          <a:p>
            <a:pPr lvl="1"/>
            <a:r>
              <a:rPr lang="zh-TW" altLang="en-US" dirty="0" smtClean="0">
                <a:latin typeface="王漢宗鋼筆行楷繁" pitchFamily="2" charset="-120"/>
                <a:ea typeface="王漢宗鋼筆行楷繁" pitchFamily="2" charset="-120"/>
              </a:rPr>
              <a:t>制定相關漏洞披露的政策</a:t>
            </a:r>
            <a:endParaRPr lang="en-US" altLang="zh-TW" dirty="0" smtClean="0">
              <a:latin typeface="王漢宗鋼筆行楷繁" pitchFamily="2" charset="-120"/>
              <a:ea typeface="王漢宗鋼筆行楷繁" pitchFamily="2" charset="-120"/>
            </a:endParaRPr>
          </a:p>
          <a:p>
            <a:pPr lvl="1"/>
            <a:r>
              <a:rPr lang="zh-TW" altLang="en-US" dirty="0" smtClean="0">
                <a:latin typeface="王漢宗鋼筆行楷繁" pitchFamily="2" charset="-120"/>
                <a:ea typeface="王漢宗鋼筆行楷繁" pitchFamily="2" charset="-120"/>
              </a:rPr>
              <a:t>發展過期物聯網設備處理策略</a:t>
            </a:r>
            <a:endParaRPr lang="en-US" altLang="zh-TW" dirty="0" smtClean="0">
              <a:latin typeface="王漢宗鋼筆行楷繁" pitchFamily="2" charset="-120"/>
              <a:ea typeface="王漢宗鋼筆行楷繁" pitchFamily="2" charset="-120"/>
            </a:endParaRPr>
          </a:p>
          <a:p>
            <a:pPr lvl="1"/>
            <a:endParaRPr lang="zh-TW"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latin typeface="王漢宗鋼筆行楷繁" pitchFamily="2" charset="-120"/>
                <a:ea typeface="王漢宗鋼筆行楷繁" pitchFamily="2" charset="-120"/>
              </a:rPr>
              <a:t>美國國土安全部</a:t>
            </a:r>
            <a:r>
              <a:rPr lang="en-US" altLang="zh-TW" dirty="0" smtClean="0">
                <a:latin typeface="王漢宗鋼筆行楷繁" pitchFamily="2" charset="-120"/>
                <a:ea typeface="王漢宗鋼筆行楷繁" pitchFamily="2" charset="-120"/>
              </a:rPr>
              <a:t/>
            </a:r>
            <a:br>
              <a:rPr lang="en-US" altLang="zh-TW" dirty="0" smtClean="0">
                <a:latin typeface="王漢宗鋼筆行楷繁" pitchFamily="2" charset="-120"/>
                <a:ea typeface="王漢宗鋼筆行楷繁" pitchFamily="2" charset="-120"/>
              </a:rPr>
            </a:br>
            <a:r>
              <a:rPr lang="zh-TW" altLang="en-US" dirty="0" smtClean="0">
                <a:latin typeface="王漢宗鋼筆行楷繁" pitchFamily="2" charset="-120"/>
                <a:ea typeface="王漢宗鋼筆行楷繁" pitchFamily="2" charset="-120"/>
              </a:rPr>
              <a:t>物聯網系統資訊安全策略原則三</a:t>
            </a:r>
            <a:endParaRPr lang="zh-TW" altLang="en-US" dirty="0">
              <a:latin typeface="王漢宗鋼筆行楷繁" pitchFamily="2" charset="-120"/>
              <a:ea typeface="王漢宗鋼筆行楷繁" pitchFamily="2" charset="-120"/>
            </a:endParaRPr>
          </a:p>
        </p:txBody>
      </p:sp>
      <p:sp>
        <p:nvSpPr>
          <p:cNvPr id="3" name="內容版面配置區 2"/>
          <p:cNvSpPr>
            <a:spLocks noGrp="1"/>
          </p:cNvSpPr>
          <p:nvPr>
            <p:ph idx="1"/>
          </p:nvPr>
        </p:nvSpPr>
        <p:spPr/>
        <p:txBody>
          <a:bodyPr>
            <a:normAutofit fontScale="92500"/>
          </a:bodyPr>
          <a:lstStyle/>
          <a:p>
            <a:r>
              <a:rPr lang="zh-TW" altLang="en-US" dirty="0" smtClean="0">
                <a:latin typeface="王漢宗鋼筆行楷繁" pitchFamily="2" charset="-120"/>
                <a:ea typeface="王漢宗鋼筆行楷繁" pitchFamily="2" charset="-120"/>
              </a:rPr>
              <a:t>資安</a:t>
            </a:r>
            <a:r>
              <a:rPr lang="zh-TW" altLang="en-US" dirty="0" smtClean="0">
                <a:latin typeface="王漢宗鋼筆行楷繁" pitchFamily="2" charset="-120"/>
                <a:ea typeface="王漢宗鋼筆行楷繁" pitchFamily="2" charset="-120"/>
              </a:rPr>
              <a:t>流程</a:t>
            </a:r>
            <a:r>
              <a:rPr lang="zh-TW" altLang="en-US" dirty="0" smtClean="0">
                <a:latin typeface="王漢宗鋼筆行楷繁" pitchFamily="2" charset="-120"/>
                <a:ea typeface="王漢宗鋼筆行楷繁" pitchFamily="2" charset="-120"/>
              </a:rPr>
              <a:t>改善</a:t>
            </a:r>
            <a:endParaRPr lang="en-US" altLang="zh-TW" dirty="0" smtClean="0">
              <a:latin typeface="王漢宗鋼筆行楷繁" pitchFamily="2" charset="-120"/>
              <a:ea typeface="王漢宗鋼筆行楷繁" pitchFamily="2" charset="-120"/>
            </a:endParaRPr>
          </a:p>
          <a:p>
            <a:pPr lvl="1"/>
            <a:r>
              <a:rPr lang="zh-TW" altLang="en-US" dirty="0" smtClean="0">
                <a:latin typeface="王漢宗鋼筆行楷繁" pitchFamily="2" charset="-120"/>
                <a:ea typeface="王漢宗鋼筆行楷繁" pitchFamily="2" charset="-120"/>
              </a:rPr>
              <a:t>以現有資安防護實務當起始點，依據物聯網特性，彈性調整與創新方法應用在物聯網系統各環節。</a:t>
            </a:r>
            <a:endParaRPr lang="en-US" altLang="zh-TW" dirty="0" smtClean="0">
              <a:latin typeface="王漢宗鋼筆行楷繁" pitchFamily="2" charset="-120"/>
              <a:ea typeface="王漢宗鋼筆行楷繁" pitchFamily="2" charset="-120"/>
            </a:endParaRPr>
          </a:p>
          <a:p>
            <a:pPr lvl="1"/>
            <a:r>
              <a:rPr lang="zh-TW" altLang="en-US" dirty="0" smtClean="0">
                <a:latin typeface="王漢宗鋼筆行楷繁" pitchFamily="2" charset="-120"/>
                <a:ea typeface="王漢宗鋼筆行楷繁" pitchFamily="2" charset="-120"/>
              </a:rPr>
              <a:t>有些行業可依其特有執行方式與指導原則當起點，逐步加入資安實務。</a:t>
            </a:r>
            <a:endParaRPr lang="en-US" altLang="zh-TW" dirty="0" smtClean="0">
              <a:latin typeface="王漢宗鋼筆行楷繁" pitchFamily="2" charset="-120"/>
              <a:ea typeface="王漢宗鋼筆行楷繁" pitchFamily="2" charset="-120"/>
            </a:endParaRPr>
          </a:p>
          <a:p>
            <a:pPr lvl="1"/>
            <a:r>
              <a:rPr lang="zh-TW" altLang="en-US" dirty="0" smtClean="0">
                <a:latin typeface="王漢宗鋼筆行楷繁" pitchFamily="2" charset="-120"/>
                <a:ea typeface="王漢宗鋼筆行楷繁" pitchFamily="2" charset="-120"/>
              </a:rPr>
              <a:t>應該採用完整資安防衛方法，分層防衛資安威脅與使用工具偵測惡意使用者，以彌補漏洞補強不足與更新失效時。</a:t>
            </a:r>
            <a:endParaRPr lang="en-US" altLang="zh-TW" dirty="0" smtClean="0">
              <a:latin typeface="王漢宗鋼筆行楷繁" pitchFamily="2" charset="-120"/>
              <a:ea typeface="王漢宗鋼筆行楷繁" pitchFamily="2" charset="-120"/>
            </a:endParaRPr>
          </a:p>
          <a:p>
            <a:pPr lvl="1"/>
            <a:r>
              <a:rPr lang="zh-TW" altLang="en-US" dirty="0" smtClean="0">
                <a:latin typeface="王漢宗鋼筆行楷繁" pitchFamily="2" charset="-120"/>
                <a:ea typeface="王漢宗鋼筆行楷繁" pitchFamily="2" charset="-120"/>
              </a:rPr>
              <a:t>參與資安漏洞分享平台，即時接收最新資安威脅與漏洞以保持最高警戒。</a:t>
            </a:r>
            <a:endParaRPr lang="zh-TW" altLang="en-US" dirty="0">
              <a:latin typeface="王漢宗鋼筆行楷繁" pitchFamily="2" charset="-120"/>
              <a:ea typeface="王漢宗鋼筆行楷繁" pitchFamily="2" charset="-12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latin typeface="王漢宗鋼筆行楷繁" pitchFamily="2" charset="-120"/>
                <a:ea typeface="王漢宗鋼筆行楷繁" pitchFamily="2" charset="-120"/>
              </a:rPr>
              <a:t>美國國土安全部</a:t>
            </a:r>
            <a:r>
              <a:rPr lang="en-US" altLang="zh-TW" dirty="0" smtClean="0">
                <a:latin typeface="王漢宗鋼筆行楷繁" pitchFamily="2" charset="-120"/>
                <a:ea typeface="王漢宗鋼筆行楷繁" pitchFamily="2" charset="-120"/>
              </a:rPr>
              <a:t/>
            </a:r>
            <a:br>
              <a:rPr lang="en-US" altLang="zh-TW" dirty="0" smtClean="0">
                <a:latin typeface="王漢宗鋼筆行楷繁" pitchFamily="2" charset="-120"/>
                <a:ea typeface="王漢宗鋼筆行楷繁" pitchFamily="2" charset="-120"/>
              </a:rPr>
            </a:br>
            <a:r>
              <a:rPr lang="zh-TW" altLang="en-US" dirty="0" smtClean="0">
                <a:latin typeface="王漢宗鋼筆行楷繁" pitchFamily="2" charset="-120"/>
                <a:ea typeface="王漢宗鋼筆行楷繁" pitchFamily="2" charset="-120"/>
              </a:rPr>
              <a:t>物聯網系統資訊安全策略原則四</a:t>
            </a:r>
            <a:endParaRPr lang="zh-TW" altLang="en-US" dirty="0">
              <a:latin typeface="王漢宗鋼筆行楷繁" pitchFamily="2" charset="-120"/>
              <a:ea typeface="王漢宗鋼筆行楷繁" pitchFamily="2" charset="-120"/>
            </a:endParaRPr>
          </a:p>
        </p:txBody>
      </p:sp>
      <p:sp>
        <p:nvSpPr>
          <p:cNvPr id="3" name="內容版面配置區 2"/>
          <p:cNvSpPr>
            <a:spLocks noGrp="1"/>
          </p:cNvSpPr>
          <p:nvPr>
            <p:ph idx="1"/>
          </p:nvPr>
        </p:nvSpPr>
        <p:spPr/>
        <p:txBody>
          <a:bodyPr/>
          <a:lstStyle/>
          <a:p>
            <a:r>
              <a:rPr lang="zh-TW" altLang="en-US" dirty="0" smtClean="0">
                <a:latin typeface="王漢宗鋼筆行楷繁" pitchFamily="2" charset="-120"/>
                <a:ea typeface="王漢宗鋼筆行楷繁" pitchFamily="2" charset="-120"/>
              </a:rPr>
              <a:t>依資安事件影響程度分類資安方法優先等級，依據可以承受影響程度再來決定採用風險方法。</a:t>
            </a:r>
            <a:endParaRPr lang="en-US" altLang="zh-TW" dirty="0" smtClean="0">
              <a:latin typeface="王漢宗鋼筆行楷繁" pitchFamily="2" charset="-120"/>
              <a:ea typeface="王漢宗鋼筆行楷繁" pitchFamily="2" charset="-120"/>
            </a:endParaRPr>
          </a:p>
          <a:p>
            <a:pPr lvl="1"/>
            <a:r>
              <a:rPr lang="zh-TW" altLang="en-US" dirty="0" smtClean="0">
                <a:latin typeface="王漢宗鋼筆行楷繁" pitchFamily="2" charset="-120"/>
                <a:ea typeface="王漢宗鋼筆行楷繁" pitchFamily="2" charset="-120"/>
              </a:rPr>
              <a:t>了解裝置如何被使用與其使用環境，可幫助設計裝置、裝置操作與資安方法</a:t>
            </a:r>
            <a:endParaRPr lang="en-US" altLang="zh-TW" dirty="0" smtClean="0">
              <a:latin typeface="王漢宗鋼筆行楷繁" pitchFamily="2" charset="-120"/>
              <a:ea typeface="王漢宗鋼筆行楷繁" pitchFamily="2" charset="-120"/>
            </a:endParaRPr>
          </a:p>
          <a:p>
            <a:pPr lvl="1"/>
            <a:r>
              <a:rPr lang="zh-TW" altLang="en-US" dirty="0" smtClean="0">
                <a:latin typeface="王漢宗鋼筆行楷繁" pitchFamily="2" charset="-120"/>
                <a:ea typeface="王漢宗鋼筆行楷繁" pitchFamily="2" charset="-120"/>
              </a:rPr>
              <a:t>先未施任何資安機制，測試整個系統資安容忍程度，並找出那個應用 程式、網路或資料被攻擊或弱點後，再研擬可靠資安方法</a:t>
            </a:r>
            <a:r>
              <a:rPr lang="en-US" altLang="zh-TW" dirty="0" smtClean="0">
                <a:latin typeface="王漢宗鋼筆行楷繁" pitchFamily="2" charset="-120"/>
                <a:ea typeface="王漢宗鋼筆行楷繁" pitchFamily="2" charset="-120"/>
              </a:rPr>
              <a:t>(</a:t>
            </a:r>
            <a:r>
              <a:rPr lang="zh-TW" altLang="en-US" dirty="0" smtClean="0">
                <a:latin typeface="王漢宗鋼筆行楷繁" pitchFamily="2" charset="-120"/>
                <a:ea typeface="王漢宗鋼筆行楷繁" pitchFamily="2" charset="-120"/>
              </a:rPr>
              <a:t>紅隊測試</a:t>
            </a:r>
            <a:r>
              <a:rPr lang="en-US" altLang="zh-TW" dirty="0" smtClean="0">
                <a:latin typeface="王漢宗鋼筆行楷繁" pitchFamily="2" charset="-120"/>
                <a:ea typeface="王漢宗鋼筆行楷繁" pitchFamily="2" charset="-120"/>
              </a:rPr>
              <a:t>)</a:t>
            </a:r>
          </a:p>
          <a:p>
            <a:pPr lvl="1"/>
            <a:r>
              <a:rPr lang="zh-TW" altLang="en-US" dirty="0" smtClean="0">
                <a:latin typeface="王漢宗鋼筆行楷繁" pitchFamily="2" charset="-120"/>
                <a:ea typeface="王漢宗鋼筆行楷繁" pitchFamily="2" charset="-120"/>
              </a:rPr>
              <a:t>連網之裝置需身分識別與認證</a:t>
            </a:r>
            <a:endParaRPr lang="zh-TW" altLang="en-US" dirty="0">
              <a:latin typeface="王漢宗鋼筆行楷繁" pitchFamily="2" charset="-120"/>
              <a:ea typeface="王漢宗鋼筆行楷繁" pitchFamily="2" charset="-12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latin typeface="王漢宗鋼筆行楷繁" pitchFamily="2" charset="-120"/>
                <a:ea typeface="王漢宗鋼筆行楷繁" pitchFamily="2" charset="-120"/>
              </a:rPr>
              <a:t>美國國土安全部</a:t>
            </a:r>
            <a:r>
              <a:rPr lang="en-US" altLang="zh-TW" dirty="0" smtClean="0">
                <a:latin typeface="王漢宗鋼筆行楷繁" pitchFamily="2" charset="-120"/>
                <a:ea typeface="王漢宗鋼筆行楷繁" pitchFamily="2" charset="-120"/>
              </a:rPr>
              <a:t/>
            </a:r>
            <a:br>
              <a:rPr lang="en-US" altLang="zh-TW" dirty="0" smtClean="0">
                <a:latin typeface="王漢宗鋼筆行楷繁" pitchFamily="2" charset="-120"/>
                <a:ea typeface="王漢宗鋼筆行楷繁" pitchFamily="2" charset="-120"/>
              </a:rPr>
            </a:br>
            <a:r>
              <a:rPr lang="zh-TW" altLang="en-US" dirty="0" smtClean="0">
                <a:latin typeface="王漢宗鋼筆行楷繁" pitchFamily="2" charset="-120"/>
                <a:ea typeface="王漢宗鋼筆行楷繁" pitchFamily="2" charset="-120"/>
              </a:rPr>
              <a:t>物聯網系統資訊安全策略原則五</a:t>
            </a:r>
            <a:endParaRPr lang="zh-TW" altLang="en-US" dirty="0">
              <a:latin typeface="王漢宗鋼筆行楷繁" pitchFamily="2" charset="-120"/>
              <a:ea typeface="王漢宗鋼筆行楷繁" pitchFamily="2" charset="-120"/>
            </a:endParaRPr>
          </a:p>
        </p:txBody>
      </p:sp>
      <p:sp>
        <p:nvSpPr>
          <p:cNvPr id="3" name="內容版面配置區 2"/>
          <p:cNvSpPr>
            <a:spLocks noGrp="1"/>
          </p:cNvSpPr>
          <p:nvPr>
            <p:ph idx="1"/>
          </p:nvPr>
        </p:nvSpPr>
        <p:spPr/>
        <p:txBody>
          <a:bodyPr/>
          <a:lstStyle/>
          <a:p>
            <a:r>
              <a:rPr lang="zh-TW" altLang="en-US" dirty="0" smtClean="0">
                <a:latin typeface="王漢宗鋼筆行楷繁" pitchFamily="2" charset="-120"/>
                <a:ea typeface="王漢宗鋼筆行楷繁" pitchFamily="2" charset="-120"/>
              </a:rPr>
              <a:t>推動物聯網元件透明化，廠商需提供清楚的軟硬體元件、模組、版本、漏洞等資訊以利風險管理。</a:t>
            </a:r>
            <a:endParaRPr lang="en-US" altLang="zh-TW" dirty="0" smtClean="0">
              <a:latin typeface="王漢宗鋼筆行楷繁" pitchFamily="2" charset="-120"/>
              <a:ea typeface="王漢宗鋼筆行楷繁" pitchFamily="2" charset="-120"/>
            </a:endParaRPr>
          </a:p>
          <a:p>
            <a:pPr lvl="1"/>
            <a:r>
              <a:rPr lang="zh-TW" altLang="en-US" dirty="0" smtClean="0">
                <a:latin typeface="王漢宗鋼筆行楷繁" pitchFamily="2" charset="-120"/>
                <a:ea typeface="王漢宗鋼筆行楷繁" pitchFamily="2" charset="-120"/>
              </a:rPr>
              <a:t>執行應用系統風險鑑定，以鑑定內外部風險。</a:t>
            </a:r>
            <a:endParaRPr lang="en-US" altLang="zh-TW" dirty="0" smtClean="0">
              <a:latin typeface="王漢宗鋼筆行楷繁" pitchFamily="2" charset="-120"/>
              <a:ea typeface="王漢宗鋼筆行楷繁" pitchFamily="2" charset="-120"/>
            </a:endParaRPr>
          </a:p>
          <a:p>
            <a:pPr lvl="1"/>
            <a:r>
              <a:rPr lang="zh-TW" altLang="en-US" dirty="0" smtClean="0">
                <a:latin typeface="王漢宗鋼筆行楷繁" pitchFamily="2" charset="-120"/>
                <a:ea typeface="王漢宗鋼筆行楷繁" pitchFamily="2" charset="-120"/>
              </a:rPr>
              <a:t>建立漏洞公開機制，使的外部已知風險可以讓內部人了解。</a:t>
            </a:r>
            <a:endParaRPr lang="en-US" altLang="zh-TW" dirty="0" smtClean="0">
              <a:latin typeface="王漢宗鋼筆行楷繁" pitchFamily="2" charset="-120"/>
              <a:ea typeface="王漢宗鋼筆行楷繁" pitchFamily="2" charset="-120"/>
            </a:endParaRPr>
          </a:p>
          <a:p>
            <a:pPr lvl="1"/>
            <a:r>
              <a:rPr lang="zh-TW" altLang="en-US" dirty="0" smtClean="0">
                <a:latin typeface="王漢宗鋼筆行楷繁" pitchFamily="2" charset="-120"/>
                <a:ea typeface="王漢宗鋼筆行楷繁" pitchFamily="2" charset="-120"/>
              </a:rPr>
              <a:t>發展與採用軟體元件清單</a:t>
            </a:r>
            <a:r>
              <a:rPr lang="en-US" altLang="zh-TW" dirty="0" smtClean="0">
                <a:latin typeface="王漢宗鋼筆行楷繁" pitchFamily="2" charset="-120"/>
                <a:ea typeface="王漢宗鋼筆行楷繁" pitchFamily="2" charset="-120"/>
              </a:rPr>
              <a:t>(</a:t>
            </a:r>
            <a:r>
              <a:rPr lang="zh-TW" altLang="en-US" dirty="0" smtClean="0">
                <a:latin typeface="王漢宗鋼筆行楷繁" pitchFamily="2" charset="-120"/>
                <a:ea typeface="王漢宗鋼筆行楷繁" pitchFamily="2" charset="-120"/>
              </a:rPr>
              <a:t>軟體 </a:t>
            </a:r>
            <a:r>
              <a:rPr lang="en-US" altLang="zh-TW" dirty="0" smtClean="0">
                <a:latin typeface="王漢宗鋼筆行楷繁" pitchFamily="2" charset="-120"/>
                <a:ea typeface="王漢宗鋼筆行楷繁" pitchFamily="2" charset="-120"/>
              </a:rPr>
              <a:t>BOM </a:t>
            </a:r>
            <a:r>
              <a:rPr lang="zh-TW" altLang="en-US" dirty="0" smtClean="0">
                <a:latin typeface="王漢宗鋼筆行楷繁" pitchFamily="2" charset="-120"/>
                <a:ea typeface="王漢宗鋼筆行楷繁" pitchFamily="2" charset="-120"/>
              </a:rPr>
              <a:t>表</a:t>
            </a:r>
            <a:r>
              <a:rPr lang="en-US" altLang="zh-TW" dirty="0" smtClean="0">
                <a:latin typeface="王漢宗鋼筆行楷繁" pitchFamily="2" charset="-120"/>
                <a:ea typeface="王漢宗鋼筆行楷繁" pitchFamily="2" charset="-120"/>
              </a:rPr>
              <a:t>)</a:t>
            </a:r>
            <a:r>
              <a:rPr lang="zh-TW" altLang="en-US" dirty="0" smtClean="0">
                <a:latin typeface="王漢宗鋼筆行楷繁" pitchFamily="2" charset="-120"/>
                <a:ea typeface="王漢宗鋼筆行楷繁" pitchFamily="2" charset="-120"/>
              </a:rPr>
              <a:t>，這可以當成整個供應體系管理資安風險 之工具。</a:t>
            </a:r>
            <a:endParaRPr lang="zh-TW" altLang="en-US" dirty="0">
              <a:latin typeface="王漢宗鋼筆行楷繁" pitchFamily="2" charset="-120"/>
              <a:ea typeface="王漢宗鋼筆行楷繁" pitchFamily="2" charset="-12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latin typeface="王漢宗鋼筆行楷繁" pitchFamily="2" charset="-120"/>
                <a:ea typeface="王漢宗鋼筆行楷繁" pitchFamily="2" charset="-120"/>
              </a:rPr>
              <a:t>美國國土安全部</a:t>
            </a:r>
            <a:r>
              <a:rPr lang="en-US" altLang="zh-TW" dirty="0" smtClean="0">
                <a:latin typeface="王漢宗鋼筆行楷繁" pitchFamily="2" charset="-120"/>
                <a:ea typeface="王漢宗鋼筆行楷繁" pitchFamily="2" charset="-120"/>
              </a:rPr>
              <a:t/>
            </a:r>
            <a:br>
              <a:rPr lang="en-US" altLang="zh-TW" dirty="0" smtClean="0">
                <a:latin typeface="王漢宗鋼筆行楷繁" pitchFamily="2" charset="-120"/>
                <a:ea typeface="王漢宗鋼筆行楷繁" pitchFamily="2" charset="-120"/>
              </a:rPr>
            </a:br>
            <a:r>
              <a:rPr lang="zh-TW" altLang="en-US" dirty="0" smtClean="0">
                <a:latin typeface="王漢宗鋼筆行楷繁" pitchFamily="2" charset="-120"/>
                <a:ea typeface="王漢宗鋼筆行楷繁" pitchFamily="2" charset="-120"/>
              </a:rPr>
              <a:t>物聯網系統資訊安全策略原則六</a:t>
            </a:r>
            <a:endParaRPr lang="zh-TW" altLang="en-US" dirty="0">
              <a:latin typeface="王漢宗鋼筆行楷繁" pitchFamily="2" charset="-120"/>
              <a:ea typeface="王漢宗鋼筆行楷繁" pitchFamily="2" charset="-120"/>
            </a:endParaRPr>
          </a:p>
        </p:txBody>
      </p:sp>
      <p:sp>
        <p:nvSpPr>
          <p:cNvPr id="3" name="內容版面配置區 2"/>
          <p:cNvSpPr>
            <a:spLocks noGrp="1"/>
          </p:cNvSpPr>
          <p:nvPr>
            <p:ph idx="1"/>
          </p:nvPr>
        </p:nvSpPr>
        <p:spPr/>
        <p:txBody>
          <a:bodyPr/>
          <a:lstStyle/>
          <a:p>
            <a:r>
              <a:rPr lang="zh-TW" altLang="en-US" dirty="0" smtClean="0">
                <a:latin typeface="王漢宗鋼筆行楷繁" pitchFamily="2" charset="-120"/>
                <a:ea typeface="王漢宗鋼筆行楷繁" pitchFamily="2" charset="-120"/>
              </a:rPr>
              <a:t>慎重評估設備連網的效益，不要為了連網而連網</a:t>
            </a:r>
            <a:endParaRPr lang="en-US" altLang="zh-TW" dirty="0" smtClean="0">
              <a:latin typeface="王漢宗鋼筆行楷繁" pitchFamily="2" charset="-120"/>
              <a:ea typeface="王漢宗鋼筆行楷繁" pitchFamily="2" charset="-120"/>
            </a:endParaRPr>
          </a:p>
          <a:p>
            <a:pPr lvl="1"/>
            <a:r>
              <a:rPr lang="zh-TW" altLang="en-US" dirty="0" smtClean="0">
                <a:latin typeface="王漢宗鋼筆行楷繁" pitchFamily="2" charset="-120"/>
                <a:ea typeface="王漢宗鋼筆行楷繁" pitchFamily="2" charset="-120"/>
              </a:rPr>
              <a:t>確定物聯網設備連網用途，特別是工業用途的設備，那就要考慮連網是否有效益。</a:t>
            </a:r>
            <a:endParaRPr lang="en-US" altLang="zh-TW" dirty="0" smtClean="0">
              <a:latin typeface="王漢宗鋼筆行楷繁" pitchFamily="2" charset="-120"/>
              <a:ea typeface="王漢宗鋼筆行楷繁" pitchFamily="2" charset="-120"/>
            </a:endParaRPr>
          </a:p>
          <a:p>
            <a:pPr lvl="1"/>
            <a:r>
              <a:rPr lang="zh-TW" altLang="en-US" dirty="0" smtClean="0">
                <a:latin typeface="王漢宗鋼筆行楷繁" pitchFamily="2" charset="-120"/>
                <a:ea typeface="王漢宗鋼筆行楷繁" pitchFamily="2" charset="-120"/>
              </a:rPr>
              <a:t>有些連網並非要上網際網路，只是在內網收集評估資訊，謹慎評估連上外部網路的效果。</a:t>
            </a:r>
            <a:endParaRPr lang="en-US" altLang="zh-TW" dirty="0" smtClean="0">
              <a:latin typeface="王漢宗鋼筆行楷繁" pitchFamily="2" charset="-120"/>
              <a:ea typeface="王漢宗鋼筆行楷繁" pitchFamily="2" charset="-120"/>
            </a:endParaRPr>
          </a:p>
          <a:p>
            <a:pPr lvl="1"/>
            <a:r>
              <a:rPr lang="zh-TW" altLang="en-US" dirty="0" smtClean="0">
                <a:latin typeface="王漢宗鋼筆行楷繁" pitchFamily="2" charset="-120"/>
                <a:ea typeface="王漢宗鋼筆行楷繁" pitchFamily="2" charset="-120"/>
              </a:rPr>
              <a:t>內建控制連網機制，以便製造商、服務商與客戶依據目的控制連網或是擇性連網，以確保資訊安全。</a:t>
            </a:r>
            <a:endParaRPr lang="zh-TW" altLang="en-US" dirty="0">
              <a:latin typeface="王漢宗鋼筆行楷繁" pitchFamily="2" charset="-120"/>
              <a:ea typeface="王漢宗鋼筆行楷繁" pitchFamily="2" charset="-12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王漢宗鋼筆行楷繁" pitchFamily="2" charset="-120"/>
                <a:ea typeface="王漢宗鋼筆行楷繁" pitchFamily="2" charset="-120"/>
              </a:rPr>
              <a:t>結語</a:t>
            </a:r>
            <a:endParaRPr lang="zh-TW" altLang="en-US" dirty="0">
              <a:latin typeface="王漢宗鋼筆行楷繁" pitchFamily="2" charset="-120"/>
              <a:ea typeface="王漢宗鋼筆行楷繁" pitchFamily="2" charset="-120"/>
            </a:endParaRPr>
          </a:p>
        </p:txBody>
      </p:sp>
      <p:sp>
        <p:nvSpPr>
          <p:cNvPr id="3" name="內容版面配置區 2"/>
          <p:cNvSpPr>
            <a:spLocks noGrp="1"/>
          </p:cNvSpPr>
          <p:nvPr>
            <p:ph idx="1"/>
          </p:nvPr>
        </p:nvSpPr>
        <p:spPr/>
        <p:txBody>
          <a:bodyPr/>
          <a:lstStyle/>
          <a:p>
            <a:r>
              <a:rPr lang="zh-TW" altLang="en-US" dirty="0" smtClean="0">
                <a:latin typeface="王漢宗鋼筆行楷繁" pitchFamily="2" charset="-120"/>
                <a:ea typeface="王漢宗鋼筆行楷繁" pitchFamily="2" charset="-120"/>
              </a:rPr>
              <a:t>隨著資訊設備的進步，資訊安全的範圍也不應僅局限於電腦手機，而應該擴張至壹切可能連上網際網路的設備。</a:t>
            </a:r>
            <a:endParaRPr lang="en-US" altLang="zh-TW" dirty="0" smtClean="0">
              <a:latin typeface="王漢宗鋼筆行楷繁" pitchFamily="2" charset="-120"/>
              <a:ea typeface="王漢宗鋼筆行楷繁" pitchFamily="2" charset="-120"/>
            </a:endParaRPr>
          </a:p>
          <a:p>
            <a:endParaRPr lang="en-US" altLang="zh-TW" dirty="0" smtClean="0">
              <a:latin typeface="王漢宗鋼筆行楷繁" pitchFamily="2" charset="-120"/>
              <a:ea typeface="王漢宗鋼筆行楷繁" pitchFamily="2" charset="-120"/>
            </a:endParaRPr>
          </a:p>
          <a:p>
            <a:endParaRPr lang="en-US" altLang="zh-TW" dirty="0" smtClean="0">
              <a:latin typeface="王漢宗鋼筆行楷繁" pitchFamily="2" charset="-120"/>
              <a:ea typeface="王漢宗鋼筆行楷繁" pitchFamily="2" charset="-120"/>
            </a:endParaRPr>
          </a:p>
          <a:p>
            <a:r>
              <a:rPr lang="zh-TW" altLang="en-US" dirty="0" smtClean="0">
                <a:latin typeface="王漢宗鋼筆行楷繁" pitchFamily="2" charset="-120"/>
                <a:ea typeface="王漢宗鋼筆行楷繁" pitchFamily="2" charset="-120"/>
              </a:rPr>
              <a:t>花蓮縣政府政風處關心您。</a:t>
            </a:r>
            <a:endParaRPr lang="zh-TW" altLang="en-US" dirty="0">
              <a:latin typeface="王漢宗鋼筆行楷繁" pitchFamily="2" charset="-120"/>
              <a:ea typeface="王漢宗鋼筆行楷繁" pitchFamily="2" charset="-12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王漢宗鋼筆行楷繁" pitchFamily="2" charset="-120"/>
                <a:ea typeface="王漢宗鋼筆行楷繁" pitchFamily="2" charset="-120"/>
              </a:rPr>
              <a:t>前言</a:t>
            </a:r>
            <a:endParaRPr lang="zh-TW" altLang="en-US" dirty="0">
              <a:latin typeface="王漢宗鋼筆行楷繁" pitchFamily="2" charset="-120"/>
              <a:ea typeface="王漢宗鋼筆行楷繁" pitchFamily="2" charset="-120"/>
            </a:endParaRPr>
          </a:p>
        </p:txBody>
      </p:sp>
      <p:sp>
        <p:nvSpPr>
          <p:cNvPr id="3" name="內容版面配置區 2"/>
          <p:cNvSpPr>
            <a:spLocks noGrp="1"/>
          </p:cNvSpPr>
          <p:nvPr>
            <p:ph idx="1"/>
          </p:nvPr>
        </p:nvSpPr>
        <p:spPr/>
        <p:txBody>
          <a:bodyPr>
            <a:normAutofit/>
          </a:bodyPr>
          <a:lstStyle/>
          <a:p>
            <a:r>
              <a:rPr lang="zh-TW" altLang="en-US" dirty="0" smtClean="0">
                <a:latin typeface="王漢宗鋼筆行楷繁" pitchFamily="2" charset="-120"/>
                <a:ea typeface="王漢宗鋼筆行楷繁" pitchFamily="2" charset="-120"/>
              </a:rPr>
              <a:t>提到資訊安全，大部份的人想到都是手機、電腦等</a:t>
            </a:r>
            <a:r>
              <a:rPr lang="en-US" altLang="zh-TW" dirty="0" smtClean="0">
                <a:latin typeface="王漢宗鋼筆行楷繁" pitchFamily="2" charset="-120"/>
                <a:ea typeface="王漢宗鋼筆行楷繁" pitchFamily="2" charset="-120"/>
              </a:rPr>
              <a:t>3C</a:t>
            </a:r>
            <a:r>
              <a:rPr lang="zh-TW" altLang="en-US" dirty="0" smtClean="0">
                <a:latin typeface="王漢宗鋼筆行楷繁" pitchFamily="2" charset="-120"/>
                <a:ea typeface="王漢宗鋼筆行楷繁" pitchFamily="2" charset="-120"/>
              </a:rPr>
              <a:t>用品上的密碼、木馬程式及釣魚信件</a:t>
            </a:r>
            <a:r>
              <a:rPr lang="en-US" altLang="zh-TW" dirty="0" smtClean="0">
                <a:latin typeface="王漢宗新潮體一波浪" pitchFamily="18" charset="-120"/>
                <a:ea typeface="王漢宗新潮體一波浪" pitchFamily="18" charset="-120"/>
              </a:rPr>
              <a:t>……</a:t>
            </a:r>
            <a:r>
              <a:rPr lang="zh-TW" altLang="en-US" dirty="0" smtClean="0">
                <a:latin typeface="王漢宗鋼筆行楷繁" pitchFamily="2" charset="-120"/>
                <a:ea typeface="王漢宗鋼筆行楷繁" pitchFamily="2" charset="-120"/>
              </a:rPr>
              <a:t>等，防毒軟體設好、小心社交工程、準備好夠難破解的密碼、不亂下載奇怪的軟體以及不亂上可疑的網站，聽起來應該已經萬無一失了吧</a:t>
            </a:r>
            <a:r>
              <a:rPr lang="en-US" altLang="zh-TW" dirty="0" smtClean="0">
                <a:latin typeface="王漢宗鋼筆行楷繁" pitchFamily="2" charset="-120"/>
                <a:ea typeface="王漢宗鋼筆行楷繁" pitchFamily="2" charset="-120"/>
              </a:rPr>
              <a:t>?</a:t>
            </a:r>
            <a:endParaRPr lang="en-US" altLang="zh-TW" dirty="0">
              <a:latin typeface="王漢宗鋼筆行楷繁" pitchFamily="2" charset="-120"/>
              <a:ea typeface="王漢宗鋼筆行楷繁" pitchFamily="2" charset="-120"/>
            </a:endParaRPr>
          </a:p>
          <a:p>
            <a:r>
              <a:rPr lang="zh-TW" altLang="en-US" dirty="0" smtClean="0">
                <a:latin typeface="王漢宗鋼筆行楷繁" pitchFamily="2" charset="-120"/>
                <a:ea typeface="王漢宗鋼筆行楷繁" pitchFamily="2" charset="-120"/>
              </a:rPr>
              <a:t>當然不是，這年頭網路已經不只是在電腦上了。</a:t>
            </a:r>
            <a:endParaRPr lang="zh-TW" altLang="en-US" dirty="0">
              <a:latin typeface="王漢宗鋼筆行楷繁" pitchFamily="2" charset="-120"/>
              <a:ea typeface="王漢宗鋼筆行楷繁" pitchFamily="2" charset="-12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王漢宗鋼筆行楷繁" pitchFamily="2" charset="-120"/>
                <a:ea typeface="王漢宗鋼筆行楷繁" pitchFamily="2" charset="-120"/>
              </a:rPr>
              <a:t>物聯</a:t>
            </a:r>
            <a:r>
              <a:rPr lang="zh-TW" altLang="en-US" dirty="0" smtClean="0">
                <a:latin typeface="王漢宗鋼筆行楷繁" pitchFamily="2" charset="-120"/>
                <a:ea typeface="王漢宗鋼筆行楷繁" pitchFamily="2" charset="-120"/>
              </a:rPr>
              <a:t>網技術</a:t>
            </a:r>
            <a:r>
              <a:rPr lang="zh-TW" altLang="en-US" dirty="0" smtClean="0">
                <a:latin typeface="王漢宗鋼筆行楷繁" pitchFamily="2" charset="-120"/>
                <a:ea typeface="王漢宗鋼筆行楷繁" pitchFamily="2" charset="-120"/>
              </a:rPr>
              <a:t>概述</a:t>
            </a:r>
            <a:endParaRPr lang="zh-TW" altLang="en-US" dirty="0">
              <a:latin typeface="王漢宗鋼筆行楷繁" pitchFamily="2" charset="-120"/>
              <a:ea typeface="王漢宗鋼筆行楷繁" pitchFamily="2" charset="-120"/>
            </a:endParaRPr>
          </a:p>
        </p:txBody>
      </p:sp>
      <p:sp>
        <p:nvSpPr>
          <p:cNvPr id="3" name="內容版面配置區 2"/>
          <p:cNvSpPr>
            <a:spLocks noGrp="1"/>
          </p:cNvSpPr>
          <p:nvPr>
            <p:ph idx="1"/>
          </p:nvPr>
        </p:nvSpPr>
        <p:spPr/>
        <p:txBody>
          <a:bodyPr>
            <a:normAutofit lnSpcReduction="10000"/>
          </a:bodyPr>
          <a:lstStyle/>
          <a:p>
            <a:r>
              <a:rPr lang="zh-TW" altLang="en-US" dirty="0" smtClean="0">
                <a:latin typeface="王漢宗鋼筆行楷繁" pitchFamily="2" charset="-120"/>
                <a:ea typeface="王漢宗鋼筆行楷繁" pitchFamily="2" charset="-120"/>
              </a:rPr>
              <a:t>物聯網技術</a:t>
            </a:r>
            <a:r>
              <a:rPr lang="zh-TW" altLang="en-US" dirty="0" smtClean="0">
                <a:latin typeface="王漢宗鋼筆行楷繁" pitchFamily="2" charset="-120"/>
                <a:ea typeface="王漢宗鋼筆行楷繁" pitchFamily="2" charset="-120"/>
              </a:rPr>
              <a:t>是網際網路、傳統電信網等資訊承載體，讓所有能行使獨立功能的普通物體實現互聯互通的網路。簡單來說，就是將日常生活物品嵌入感應器及晶片，使該等物品能透過網路被遠端操作或自行感知主動運作，以提供人類生活更多的便利性。</a:t>
            </a:r>
            <a:endParaRPr lang="en-US" altLang="zh-TW" dirty="0" smtClean="0">
              <a:latin typeface="王漢宗鋼筆行楷繁" pitchFamily="2" charset="-120"/>
              <a:ea typeface="王漢宗鋼筆行楷繁" pitchFamily="2" charset="-120"/>
            </a:endParaRPr>
          </a:p>
          <a:p>
            <a:r>
              <a:rPr lang="zh-TW" altLang="en-US" dirty="0" smtClean="0">
                <a:latin typeface="王漢宗鋼筆行楷繁" pitchFamily="2" charset="-120"/>
                <a:ea typeface="王漢宗鋼筆行楷繁" pitchFamily="2" charset="-120"/>
              </a:rPr>
              <a:t>代表實例如：嬰兒監視器、遠端空調遙控等及車輛自動駕駛系統等。</a:t>
            </a:r>
            <a:endParaRPr lang="en-US" altLang="zh-TW" dirty="0">
              <a:latin typeface="王漢宗鋼筆行楷繁" pitchFamily="2" charset="-120"/>
              <a:ea typeface="王漢宗鋼筆行楷繁" pitchFamily="2" charset="-12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王漢宗鋼筆行楷繁" pitchFamily="2" charset="-120"/>
                <a:ea typeface="王漢宗鋼筆行楷繁" pitchFamily="2" charset="-120"/>
              </a:rPr>
              <a:t>新型態的資訊風險</a:t>
            </a:r>
            <a:endParaRPr lang="zh-TW" altLang="en-US" dirty="0">
              <a:latin typeface="王漢宗鋼筆行楷繁" pitchFamily="2" charset="-120"/>
              <a:ea typeface="王漢宗鋼筆行楷繁" pitchFamily="2" charset="-120"/>
            </a:endParaRPr>
          </a:p>
        </p:txBody>
      </p:sp>
      <p:sp>
        <p:nvSpPr>
          <p:cNvPr id="3" name="內容版面配置區 2"/>
          <p:cNvSpPr>
            <a:spLocks noGrp="1"/>
          </p:cNvSpPr>
          <p:nvPr>
            <p:ph idx="1"/>
          </p:nvPr>
        </p:nvSpPr>
        <p:spPr/>
        <p:txBody>
          <a:bodyPr>
            <a:normAutofit/>
          </a:bodyPr>
          <a:lstStyle/>
          <a:p>
            <a:r>
              <a:rPr lang="zh-TW" altLang="en-US" dirty="0" smtClean="0">
                <a:latin typeface="王漢宗鋼筆行楷繁" pitchFamily="2" charset="-120"/>
                <a:ea typeface="王漢宗鋼筆行楷繁" pitchFamily="2" charset="-120"/>
              </a:rPr>
              <a:t>但是萬物皆可上網後，隨之而來的是萬物皆可駭的時代來臨。</a:t>
            </a:r>
            <a:endParaRPr lang="en-US" altLang="zh-TW" dirty="0" smtClean="0">
              <a:latin typeface="王漢宗鋼筆行楷繁" pitchFamily="2" charset="-120"/>
              <a:ea typeface="王漢宗鋼筆行楷繁" pitchFamily="2" charset="-120"/>
            </a:endParaRPr>
          </a:p>
          <a:p>
            <a:r>
              <a:rPr lang="en-US" altLang="zh-TW" dirty="0" smtClean="0">
                <a:latin typeface="王漢宗鋼筆行楷繁" pitchFamily="2" charset="-120"/>
                <a:ea typeface="王漢宗鋼筆行楷繁" pitchFamily="2" charset="-120"/>
              </a:rPr>
              <a:t>2014 </a:t>
            </a:r>
            <a:r>
              <a:rPr lang="zh-TW" altLang="en-US" dirty="0" smtClean="0">
                <a:latin typeface="王漢宗鋼筆行楷繁" pitchFamily="2" charset="-120"/>
                <a:ea typeface="王漢宗鋼筆行楷繁" pitchFamily="2" charset="-120"/>
              </a:rPr>
              <a:t>年 </a:t>
            </a:r>
            <a:r>
              <a:rPr lang="en-US" altLang="zh-TW" dirty="0" smtClean="0">
                <a:latin typeface="王漢宗鋼筆行楷繁" pitchFamily="2" charset="-120"/>
                <a:ea typeface="王漢宗鋼筆行楷繁" pitchFamily="2" charset="-120"/>
              </a:rPr>
              <a:t>1 </a:t>
            </a:r>
            <a:r>
              <a:rPr lang="zh-TW" altLang="en-US" dirty="0" smtClean="0">
                <a:latin typeface="王漢宗鋼筆行楷繁" pitchFamily="2" charset="-120"/>
                <a:ea typeface="王漢宗鋼筆行楷繁" pitchFamily="2" charset="-120"/>
              </a:rPr>
              <a:t>月，資安公司 </a:t>
            </a:r>
            <a:r>
              <a:rPr lang="en-US" altLang="zh-TW" dirty="0" err="1" smtClean="0">
                <a:latin typeface="王漢宗鋼筆行楷繁" pitchFamily="2" charset="-120"/>
                <a:ea typeface="王漢宗鋼筆行楷繁" pitchFamily="2" charset="-120"/>
              </a:rPr>
              <a:t>Proofpoint</a:t>
            </a:r>
            <a:r>
              <a:rPr lang="en-US" altLang="zh-TW" dirty="0" smtClean="0">
                <a:latin typeface="王漢宗鋼筆行楷繁" pitchFamily="2" charset="-120"/>
                <a:ea typeface="王漢宗鋼筆行楷繁" pitchFamily="2" charset="-120"/>
              </a:rPr>
              <a:t> </a:t>
            </a:r>
            <a:r>
              <a:rPr lang="zh-TW" altLang="en-US" dirty="0" smtClean="0">
                <a:latin typeface="王漢宗鋼筆行楷繁" pitchFamily="2" charset="-120"/>
                <a:ea typeface="王漢宗鋼筆行楷繁" pitchFamily="2" charset="-120"/>
              </a:rPr>
              <a:t>揭發一樁釣魚攻擊事件 ，攻擊目標是家庭路由器、電視機和冰箱等消費性裝置，可以利用這些設備的運算能力，來進行 </a:t>
            </a:r>
            <a:r>
              <a:rPr lang="en-US" altLang="zh-TW" dirty="0" err="1" smtClean="0">
                <a:latin typeface="王漢宗鋼筆行楷繁" pitchFamily="2" charset="-120"/>
                <a:ea typeface="王漢宗鋼筆行楷繁" pitchFamily="2" charset="-120"/>
              </a:rPr>
              <a:t>DDoS</a:t>
            </a:r>
            <a:r>
              <a:rPr lang="en-US" altLang="zh-TW" dirty="0" smtClean="0">
                <a:latin typeface="王漢宗鋼筆行楷繁" pitchFamily="2" charset="-120"/>
                <a:ea typeface="王漢宗鋼筆行楷繁" pitchFamily="2" charset="-120"/>
              </a:rPr>
              <a:t> </a:t>
            </a:r>
            <a:r>
              <a:rPr lang="zh-TW" altLang="en-US" dirty="0" smtClean="0">
                <a:latin typeface="王漢宗鋼筆行楷繁" pitchFamily="2" charset="-120"/>
                <a:ea typeface="王漢宗鋼筆行楷繁" pitchFamily="2" charset="-120"/>
              </a:rPr>
              <a:t>攻擊、大量發送垃圾電郵、進行比特幣挖礦，甚至用來監測人員進出及關掉保全系統等。</a:t>
            </a:r>
            <a:endParaRPr lang="zh-TW" altLang="en-US" dirty="0">
              <a:latin typeface="王漢宗鋼筆行楷繁" pitchFamily="2" charset="-120"/>
              <a:ea typeface="王漢宗鋼筆行楷繁" pitchFamily="2" charset="-12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王漢宗鋼筆行楷繁" pitchFamily="2" charset="-120"/>
                <a:ea typeface="王漢宗鋼筆行楷繁" pitchFamily="2" charset="-120"/>
              </a:rPr>
              <a:t>目前物聯網遭駭實例</a:t>
            </a:r>
            <a:endParaRPr lang="zh-TW" altLang="en-US" dirty="0">
              <a:latin typeface="王漢宗鋼筆行楷繁" pitchFamily="2" charset="-120"/>
              <a:ea typeface="王漢宗鋼筆行楷繁" pitchFamily="2" charset="-120"/>
            </a:endParaRPr>
          </a:p>
        </p:txBody>
      </p:sp>
      <p:sp>
        <p:nvSpPr>
          <p:cNvPr id="3" name="內容版面配置區 2"/>
          <p:cNvSpPr>
            <a:spLocks noGrp="1"/>
          </p:cNvSpPr>
          <p:nvPr>
            <p:ph idx="1"/>
          </p:nvPr>
        </p:nvSpPr>
        <p:spPr>
          <a:xfrm>
            <a:off x="457200" y="1600200"/>
            <a:ext cx="8229600" cy="4997152"/>
          </a:xfrm>
        </p:spPr>
        <p:txBody>
          <a:bodyPr>
            <a:normAutofit/>
          </a:bodyPr>
          <a:lstStyle/>
          <a:p>
            <a:r>
              <a:rPr lang="en-US" altLang="zh-TW" dirty="0" smtClean="0">
                <a:latin typeface="王漢宗鋼筆行楷繁" pitchFamily="2" charset="-120"/>
                <a:ea typeface="王漢宗鋼筆行楷繁" pitchFamily="2" charset="-120"/>
              </a:rPr>
              <a:t>105</a:t>
            </a:r>
            <a:r>
              <a:rPr lang="zh-TW" altLang="en-US" dirty="0" smtClean="0">
                <a:latin typeface="王漢宗鋼筆行楷繁" pitchFamily="2" charset="-120"/>
                <a:ea typeface="王漢宗鋼筆行楷繁" pitchFamily="2" charset="-120"/>
              </a:rPr>
              <a:t>年</a:t>
            </a:r>
            <a:r>
              <a:rPr lang="en-US" altLang="zh-TW" dirty="0" smtClean="0">
                <a:latin typeface="王漢宗鋼筆行楷繁" pitchFamily="2" charset="-120"/>
                <a:ea typeface="王漢宗鋼筆行楷繁" pitchFamily="2" charset="-120"/>
              </a:rPr>
              <a:t>3</a:t>
            </a:r>
            <a:r>
              <a:rPr lang="zh-TW" altLang="en-US" dirty="0" smtClean="0">
                <a:latin typeface="王漢宗鋼筆行楷繁" pitchFamily="2" charset="-120"/>
                <a:ea typeface="王漢宗鋼筆行楷繁" pitchFamily="2" charset="-120"/>
              </a:rPr>
              <a:t>月，美國</a:t>
            </a:r>
            <a:r>
              <a:rPr lang="en-US" altLang="zh-TW" dirty="0" smtClean="0">
                <a:latin typeface="王漢宗鋼筆行楷繁" pitchFamily="2" charset="-120"/>
                <a:ea typeface="王漢宗鋼筆行楷繁" pitchFamily="2" charset="-120"/>
              </a:rPr>
              <a:t>10</a:t>
            </a:r>
            <a:r>
              <a:rPr lang="zh-TW" altLang="en-US" dirty="0" smtClean="0">
                <a:latin typeface="王漢宗鋼筆行楷繁" pitchFamily="2" charset="-120"/>
                <a:ea typeface="王漢宗鋼筆行楷繁" pitchFamily="2" charset="-120"/>
              </a:rPr>
              <a:t>多所大學網路被入侵，影印機印致反猶太的新納粹海報。</a:t>
            </a:r>
            <a:endParaRPr lang="en-US" altLang="zh-TW" dirty="0" smtClean="0">
              <a:latin typeface="王漢宗鋼筆行楷繁" pitchFamily="2" charset="-120"/>
              <a:ea typeface="王漢宗鋼筆行楷繁" pitchFamily="2" charset="-120"/>
            </a:endParaRPr>
          </a:p>
          <a:p>
            <a:r>
              <a:rPr lang="zh-TW" altLang="en-US" dirty="0" smtClean="0">
                <a:latin typeface="王漢宗鋼筆行楷繁" pitchFamily="2" charset="-120"/>
                <a:ea typeface="王漢宗鋼筆行楷繁" pitchFamily="2" charset="-120"/>
              </a:rPr>
              <a:t>美國國土安全部發現</a:t>
            </a:r>
            <a:r>
              <a:rPr lang="en-US" altLang="zh-TW" dirty="0" smtClean="0">
                <a:latin typeface="王漢宗鋼筆行楷繁" pitchFamily="2" charset="-120"/>
                <a:ea typeface="王漢宗鋼筆行楷繁" pitchFamily="2" charset="-120"/>
              </a:rPr>
              <a:t>26</a:t>
            </a:r>
            <a:r>
              <a:rPr lang="zh-TW" altLang="en-US" dirty="0" smtClean="0">
                <a:latin typeface="王漢宗鋼筆行楷繁" pitchFamily="2" charset="-120"/>
                <a:ea typeface="王漢宗鋼筆行楷繁" pitchFamily="2" charset="-120"/>
              </a:rPr>
              <a:t>個品牌的醫療設備有資安漏洞，甚至有實驗已成功僅用無線電入侵糖尿病患的胰島素幫補。</a:t>
            </a:r>
            <a:endParaRPr lang="en-US" altLang="zh-TW" dirty="0" smtClean="0">
              <a:latin typeface="王漢宗鋼筆行楷繁" pitchFamily="2" charset="-120"/>
              <a:ea typeface="王漢宗鋼筆行楷繁" pitchFamily="2" charset="-120"/>
            </a:endParaRPr>
          </a:p>
          <a:p>
            <a:r>
              <a:rPr lang="en-US" altLang="zh-TW" dirty="0" smtClean="0">
                <a:latin typeface="王漢宗鋼筆行楷繁" pitchFamily="2" charset="-120"/>
                <a:ea typeface="王漢宗鋼筆行楷繁" pitchFamily="2" charset="-120"/>
              </a:rPr>
              <a:t>104</a:t>
            </a:r>
            <a:r>
              <a:rPr lang="zh-TW" altLang="en-US" dirty="0" smtClean="0">
                <a:latin typeface="王漢宗鋼筆行楷繁" pitchFamily="2" charset="-120"/>
                <a:ea typeface="王漢宗鋼筆行楷繁" pitchFamily="2" charset="-120"/>
              </a:rPr>
              <a:t>年</a:t>
            </a:r>
            <a:r>
              <a:rPr lang="en-US" altLang="zh-TW" dirty="0" smtClean="0">
                <a:latin typeface="王漢宗鋼筆行楷繁" pitchFamily="2" charset="-120"/>
                <a:ea typeface="王漢宗鋼筆行楷繁" pitchFamily="2" charset="-120"/>
              </a:rPr>
              <a:t>7</a:t>
            </a:r>
            <a:r>
              <a:rPr lang="zh-TW" altLang="en-US" dirty="0" smtClean="0">
                <a:latin typeface="王漢宗鋼筆行楷繁" pitchFamily="2" charset="-120"/>
                <a:ea typeface="王漢宗鋼筆行楷繁" pitchFamily="2" charset="-120"/>
              </a:rPr>
              <a:t>月，美國</a:t>
            </a:r>
            <a:r>
              <a:rPr lang="en-US" altLang="zh-TW" dirty="0" smtClean="0">
                <a:latin typeface="王漢宗鋼筆行楷繁" pitchFamily="2" charset="-120"/>
                <a:ea typeface="王漢宗鋼筆行楷繁" pitchFamily="2" charset="-120"/>
              </a:rPr>
              <a:t>2</a:t>
            </a:r>
            <a:r>
              <a:rPr lang="zh-TW" altLang="en-US" dirty="0" smtClean="0">
                <a:latin typeface="王漢宗鋼筆行楷繁" pitchFamily="2" charset="-120"/>
                <a:ea typeface="王漢宗鋼筆行楷繁" pitchFamily="2" charset="-120"/>
              </a:rPr>
              <a:t>名駭客利用無線電，讓行駛中的汽車傳動系統被癱瘓，隨後車廠召回</a:t>
            </a:r>
            <a:r>
              <a:rPr lang="en-US" altLang="zh-TW" dirty="0" smtClean="0">
                <a:latin typeface="王漢宗鋼筆行楷繁" pitchFamily="2" charset="-120"/>
                <a:ea typeface="王漢宗鋼筆行楷繁" pitchFamily="2" charset="-120"/>
              </a:rPr>
              <a:t>140</a:t>
            </a:r>
            <a:r>
              <a:rPr lang="zh-TW" altLang="en-US" dirty="0" smtClean="0">
                <a:latin typeface="王漢宗鋼筆行楷繁" pitchFamily="2" charset="-120"/>
                <a:ea typeface="王漢宗鋼筆行楷繁" pitchFamily="2" charset="-120"/>
              </a:rPr>
              <a:t>萬輛汽車以更新軟體，駭客影片：</a:t>
            </a:r>
            <a:r>
              <a:rPr lang="en-US" altLang="zh-TW" sz="2800" dirty="0" smtClean="0">
                <a:hlinkClick r:id="rId2"/>
              </a:rPr>
              <a:t>https://www.youtube.com/watch?v=MK0SrxBC1xs</a:t>
            </a:r>
            <a:endParaRPr lang="zh-TW" alt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王漢宗鋼筆行楷繁" pitchFamily="2" charset="-120"/>
                <a:ea typeface="王漢宗鋼筆行楷繁" pitchFamily="2" charset="-120"/>
              </a:rPr>
              <a:t>物聯網資訊安全特性一</a:t>
            </a:r>
            <a:endParaRPr lang="zh-TW" altLang="en-US" dirty="0">
              <a:latin typeface="王漢宗鋼筆行楷繁" pitchFamily="2" charset="-120"/>
              <a:ea typeface="王漢宗鋼筆行楷繁" pitchFamily="2" charset="-120"/>
            </a:endParaRPr>
          </a:p>
        </p:txBody>
      </p:sp>
      <p:sp>
        <p:nvSpPr>
          <p:cNvPr id="3" name="內容版面配置區 2"/>
          <p:cNvSpPr>
            <a:spLocks noGrp="1"/>
          </p:cNvSpPr>
          <p:nvPr>
            <p:ph idx="1"/>
          </p:nvPr>
        </p:nvSpPr>
        <p:spPr/>
        <p:txBody>
          <a:bodyPr/>
          <a:lstStyle/>
          <a:p>
            <a:r>
              <a:rPr lang="zh-TW" altLang="en-US" dirty="0" smtClean="0">
                <a:latin typeface="王漢宗鋼筆行楷繁" pitchFamily="2" charset="-120"/>
                <a:ea typeface="王漢宗鋼筆行楷繁" pitchFamily="2" charset="-120"/>
              </a:rPr>
              <a:t>物聯網設備應該要如何處理？</a:t>
            </a:r>
            <a:endParaRPr lang="en-US" altLang="zh-TW" dirty="0" smtClean="0">
              <a:latin typeface="王漢宗鋼筆行楷繁" pitchFamily="2" charset="-120"/>
              <a:ea typeface="王漢宗鋼筆行楷繁" pitchFamily="2" charset="-120"/>
            </a:endParaRPr>
          </a:p>
          <a:p>
            <a:pPr lvl="1"/>
            <a:r>
              <a:rPr lang="zh-TW" altLang="en-US" dirty="0" smtClean="0">
                <a:latin typeface="王漢宗鋼筆行楷繁" pitchFamily="2" charset="-120"/>
                <a:ea typeface="王漢宗鋼筆行楷繁" pitchFamily="2" charset="-120"/>
              </a:rPr>
              <a:t>即使暫時安全，也不保證沒有漏洞或弱點，尤其在終端設備上更顯得脆弱，只能不斷軟體更新，直到淘汰那一天。</a:t>
            </a:r>
            <a:endParaRPr lang="en-US" altLang="zh-TW" dirty="0" smtClean="0">
              <a:latin typeface="王漢宗鋼筆行楷繁" pitchFamily="2" charset="-120"/>
              <a:ea typeface="王漢宗鋼筆行楷繁" pitchFamily="2" charset="-120"/>
            </a:endParaRPr>
          </a:p>
          <a:p>
            <a:pPr lvl="1"/>
            <a:r>
              <a:rPr lang="zh-TW" altLang="en-US" dirty="0" smtClean="0">
                <a:latin typeface="王漢宗鋼筆行楷繁" pitchFamily="2" charset="-120"/>
                <a:ea typeface="王漢宗鋼筆行楷繁" pitchFamily="2" charset="-120"/>
              </a:rPr>
              <a:t>更新方式可分直接召回和線上更新，線上更新較省成本，但資安風險也較高</a:t>
            </a:r>
            <a:endParaRPr lang="en-US" altLang="zh-TW" dirty="0" smtClean="0">
              <a:latin typeface="王漢宗鋼筆行楷繁" pitchFamily="2" charset="-120"/>
              <a:ea typeface="王漢宗鋼筆行楷繁" pitchFamily="2" charset="-120"/>
            </a:endParaRPr>
          </a:p>
          <a:p>
            <a:pPr lvl="1"/>
            <a:r>
              <a:rPr lang="zh-TW" altLang="en-US" dirty="0" smtClean="0">
                <a:latin typeface="王漢宗鋼筆行楷繁" pitchFamily="2" charset="-120"/>
                <a:ea typeface="王漢宗鋼筆行楷繁" pitchFamily="2" charset="-120"/>
              </a:rPr>
              <a:t>假如哪一天產品不再更新</a:t>
            </a:r>
            <a:r>
              <a:rPr lang="en-US" altLang="zh-TW" dirty="0" smtClean="0">
                <a:latin typeface="王漢宗鋼筆行楷繁" pitchFamily="2" charset="-120"/>
                <a:ea typeface="王漢宗鋼筆行楷繁" pitchFamily="2" charset="-120"/>
              </a:rPr>
              <a:t>(</a:t>
            </a:r>
            <a:r>
              <a:rPr lang="zh-TW" altLang="en-US" dirty="0" smtClean="0">
                <a:latin typeface="王漢宗鋼筆行楷繁" pitchFamily="2" charset="-120"/>
                <a:ea typeface="王漢宗鋼筆行楷繁" pitchFamily="2" charset="-120"/>
              </a:rPr>
              <a:t>如</a:t>
            </a:r>
            <a:r>
              <a:rPr lang="en-US" altLang="zh-TW" dirty="0" smtClean="0">
                <a:latin typeface="王漢宗鋼筆行楷繁" pitchFamily="2" charset="-120"/>
                <a:ea typeface="王漢宗鋼筆行楷繁" pitchFamily="2" charset="-120"/>
              </a:rPr>
              <a:t>WINDOWS XP)</a:t>
            </a:r>
            <a:r>
              <a:rPr lang="zh-TW" altLang="en-US" dirty="0" smtClean="0">
                <a:latin typeface="王漢宗鋼筆行楷繁" pitchFamily="2" charset="-120"/>
                <a:ea typeface="王漢宗鋼筆行楷繁" pitchFamily="2" charset="-120"/>
              </a:rPr>
              <a:t>，除了汰換外只能禱告物聯網平台上的其他廠商更新軟體了，但</a:t>
            </a:r>
            <a:r>
              <a:rPr lang="en-US" altLang="zh-TW" dirty="0" smtClean="0">
                <a:latin typeface="王漢宗鋼筆行楷繁" pitchFamily="2" charset="-120"/>
                <a:ea typeface="王漢宗鋼筆行楷繁" pitchFamily="2" charset="-120"/>
              </a:rPr>
              <a:t>……</a:t>
            </a:r>
          </a:p>
          <a:p>
            <a:pPr lvl="1"/>
            <a:endParaRPr lang="zh-TW"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王漢宗鋼筆行楷繁" pitchFamily="2" charset="-120"/>
                <a:ea typeface="王漢宗鋼筆行楷繁" pitchFamily="2" charset="-120"/>
              </a:rPr>
              <a:t>物聯網資訊安全特性二</a:t>
            </a:r>
            <a:endParaRPr lang="zh-TW" altLang="en-US" dirty="0">
              <a:latin typeface="王漢宗鋼筆行楷繁" pitchFamily="2" charset="-120"/>
              <a:ea typeface="王漢宗鋼筆行楷繁" pitchFamily="2" charset="-120"/>
            </a:endParaRPr>
          </a:p>
        </p:txBody>
      </p:sp>
      <p:sp>
        <p:nvSpPr>
          <p:cNvPr id="3" name="內容版面配置區 2"/>
          <p:cNvSpPr>
            <a:spLocks noGrp="1"/>
          </p:cNvSpPr>
          <p:nvPr>
            <p:ph idx="1"/>
          </p:nvPr>
        </p:nvSpPr>
        <p:spPr/>
        <p:txBody>
          <a:bodyPr/>
          <a:lstStyle/>
          <a:p>
            <a:r>
              <a:rPr lang="zh-TW" altLang="en-US" dirty="0" smtClean="0">
                <a:latin typeface="王漢宗鋼筆行楷繁" pitchFamily="2" charset="-120"/>
                <a:ea typeface="王漢宗鋼筆行楷繁" pitchFamily="2" charset="-120"/>
              </a:rPr>
              <a:t>物聯網平台互通情形：</a:t>
            </a:r>
            <a:endParaRPr lang="en-US" altLang="zh-TW" dirty="0" smtClean="0">
              <a:latin typeface="王漢宗鋼筆行楷繁" pitchFamily="2" charset="-120"/>
              <a:ea typeface="王漢宗鋼筆行楷繁" pitchFamily="2" charset="-120"/>
            </a:endParaRPr>
          </a:p>
          <a:p>
            <a:pPr lvl="1"/>
            <a:r>
              <a:rPr lang="en-US" altLang="zh-TW" dirty="0" smtClean="0">
                <a:latin typeface="王漢宗鋼筆行楷繁" pitchFamily="2" charset="-120"/>
                <a:ea typeface="王漢宗鋼筆行楷繁" pitchFamily="2" charset="-120"/>
              </a:rPr>
              <a:t>2017</a:t>
            </a:r>
            <a:r>
              <a:rPr lang="zh-TW" altLang="en-US" dirty="0" smtClean="0">
                <a:latin typeface="王漢宗鋼筆行楷繁" pitchFamily="2" charset="-120"/>
                <a:ea typeface="王漢宗鋼筆行楷繁" pitchFamily="2" charset="-120"/>
              </a:rPr>
              <a:t>年資料顯示當時市面上物聯網系統至少有</a:t>
            </a:r>
            <a:r>
              <a:rPr lang="en-US" altLang="zh-TW" dirty="0" smtClean="0">
                <a:latin typeface="王漢宗鋼筆行楷繁" pitchFamily="2" charset="-120"/>
                <a:ea typeface="王漢宗鋼筆行楷繁" pitchFamily="2" charset="-120"/>
              </a:rPr>
              <a:t>360</a:t>
            </a:r>
            <a:r>
              <a:rPr lang="zh-TW" altLang="en-US" dirty="0" smtClean="0">
                <a:latin typeface="王漢宗鋼筆行楷繁" pitchFamily="2" charset="-120"/>
                <a:ea typeface="王漢宗鋼筆行楷繁" pitchFamily="2" charset="-120"/>
              </a:rPr>
              <a:t>個平台及</a:t>
            </a:r>
            <a:r>
              <a:rPr lang="en-US" altLang="zh-TW" dirty="0" smtClean="0">
                <a:latin typeface="王漢宗鋼筆行楷繁" pitchFamily="2" charset="-120"/>
                <a:ea typeface="王漢宗鋼筆行楷繁" pitchFamily="2" charset="-120"/>
              </a:rPr>
              <a:t>100</a:t>
            </a:r>
            <a:r>
              <a:rPr lang="zh-TW" altLang="en-US" dirty="0" smtClean="0">
                <a:latin typeface="王漢宗鋼筆行楷繁" pitchFamily="2" charset="-120"/>
                <a:ea typeface="王漢宗鋼筆行楷繁" pitchFamily="2" charset="-120"/>
              </a:rPr>
              <a:t>套以上標準，您看到這一段文字時應該只會更多。</a:t>
            </a:r>
            <a:endParaRPr lang="en-US" altLang="zh-TW" dirty="0" smtClean="0">
              <a:latin typeface="王漢宗鋼筆行楷繁" pitchFamily="2" charset="-120"/>
              <a:ea typeface="王漢宗鋼筆行楷繁" pitchFamily="2" charset="-120"/>
            </a:endParaRPr>
          </a:p>
          <a:p>
            <a:pPr lvl="1"/>
            <a:r>
              <a:rPr lang="zh-TW" altLang="en-US" dirty="0" smtClean="0">
                <a:latin typeface="王漢宗鋼筆行楷繁" pitchFamily="2" charset="-120"/>
                <a:ea typeface="王漢宗鋼筆行楷繁" pitchFamily="2" charset="-120"/>
              </a:rPr>
              <a:t>各平台都有自己的資料及軟體，要串起這些元件或系統供應商之生態鏈本身已經非常不容易了，更麻煩的是還要確保資料交換過程的安全性，不然駭入</a:t>
            </a:r>
            <a:r>
              <a:rPr lang="en-US" altLang="zh-TW" dirty="0" smtClean="0">
                <a:latin typeface="王漢宗鋼筆行楷繁" pitchFamily="2" charset="-120"/>
                <a:ea typeface="王漢宗鋼筆行楷繁" pitchFamily="2" charset="-120"/>
              </a:rPr>
              <a:t>1</a:t>
            </a:r>
            <a:r>
              <a:rPr lang="zh-TW" altLang="en-US" dirty="0" smtClean="0">
                <a:latin typeface="王漢宗鋼筆行楷繁" pitchFamily="2" charset="-120"/>
                <a:ea typeface="王漢宗鋼筆行楷繁" pitchFamily="2" charset="-120"/>
              </a:rPr>
              <a:t>個平台等於駭入</a:t>
            </a:r>
            <a:r>
              <a:rPr lang="en-US" altLang="zh-TW" dirty="0" smtClean="0">
                <a:latin typeface="王漢宗鋼筆行楷繁" pitchFamily="2" charset="-120"/>
                <a:ea typeface="王漢宗鋼筆行楷繁" pitchFamily="2" charset="-120"/>
              </a:rPr>
              <a:t>100</a:t>
            </a:r>
            <a:r>
              <a:rPr lang="zh-TW" altLang="en-US" dirty="0" smtClean="0">
                <a:latin typeface="王漢宗鋼筆行楷繁" pitchFamily="2" charset="-120"/>
                <a:ea typeface="王漢宗鋼筆行楷繁" pitchFamily="2" charset="-120"/>
              </a:rPr>
              <a:t>個平台反而問題更大。</a:t>
            </a:r>
            <a:endParaRPr lang="zh-TW" altLang="en-US" dirty="0">
              <a:latin typeface="王漢宗鋼筆行楷繁" pitchFamily="2" charset="-120"/>
              <a:ea typeface="王漢宗鋼筆行楷繁" pitchFamily="2" charset="-12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王漢宗鋼筆行楷繁" pitchFamily="2" charset="-120"/>
                <a:ea typeface="王漢宗鋼筆行楷繁" pitchFamily="2" charset="-120"/>
              </a:rPr>
              <a:t>物聯網資訊安全特性三</a:t>
            </a:r>
            <a:endParaRPr lang="zh-TW" altLang="en-US" dirty="0">
              <a:latin typeface="王漢宗鋼筆行楷繁" pitchFamily="2" charset="-120"/>
              <a:ea typeface="王漢宗鋼筆行楷繁" pitchFamily="2" charset="-120"/>
            </a:endParaRPr>
          </a:p>
        </p:txBody>
      </p:sp>
      <p:sp>
        <p:nvSpPr>
          <p:cNvPr id="3" name="內容版面配置區 2"/>
          <p:cNvSpPr>
            <a:spLocks noGrp="1"/>
          </p:cNvSpPr>
          <p:nvPr>
            <p:ph idx="1"/>
          </p:nvPr>
        </p:nvSpPr>
        <p:spPr/>
        <p:txBody>
          <a:bodyPr/>
          <a:lstStyle/>
          <a:p>
            <a:r>
              <a:rPr lang="zh-TW" altLang="en-US" dirty="0" smtClean="0">
                <a:latin typeface="王漢宗鋼筆行楷繁" pitchFamily="2" charset="-120"/>
                <a:ea typeface="王漢宗鋼筆行楷繁" pitchFamily="2" charset="-120"/>
              </a:rPr>
              <a:t>不能用防火牆嗎</a:t>
            </a:r>
            <a:r>
              <a:rPr lang="en-US" altLang="zh-TW" dirty="0" smtClean="0">
                <a:latin typeface="王漢宗鋼筆行楷繁" pitchFamily="2" charset="-120"/>
                <a:ea typeface="王漢宗鋼筆行楷繁" pitchFamily="2" charset="-120"/>
              </a:rPr>
              <a:t>?</a:t>
            </a:r>
          </a:p>
          <a:p>
            <a:pPr lvl="1"/>
            <a:r>
              <a:rPr lang="zh-TW" altLang="en-US" dirty="0" smtClean="0">
                <a:latin typeface="王漢宗鋼筆行楷繁" pitchFamily="2" charset="-120"/>
                <a:ea typeface="王漢宗鋼筆行楷繁" pitchFamily="2" charset="-120"/>
              </a:rPr>
              <a:t>企業或公務機關可以用防火牆擋住外界所有資料交換來維繫資訊安全，利用虛擬私有網路 （</a:t>
            </a:r>
            <a:r>
              <a:rPr lang="en-US" altLang="zh-TW" dirty="0" smtClean="0">
                <a:latin typeface="王漢宗鋼筆行楷繁" pitchFamily="2" charset="-120"/>
                <a:ea typeface="王漢宗鋼筆行楷繁" pitchFamily="2" charset="-120"/>
              </a:rPr>
              <a:t>Virtual Private Network, VPN</a:t>
            </a:r>
            <a:r>
              <a:rPr lang="zh-TW" altLang="en-US" dirty="0" smtClean="0">
                <a:latin typeface="王漢宗鋼筆行楷繁" pitchFamily="2" charset="-120"/>
                <a:ea typeface="王漢宗鋼筆行楷繁" pitchFamily="2" charset="-120"/>
              </a:rPr>
              <a:t>）來維繫少量例外之資料交換。</a:t>
            </a:r>
            <a:endParaRPr lang="en-US" altLang="zh-TW" dirty="0" smtClean="0">
              <a:latin typeface="王漢宗鋼筆行楷繁" pitchFamily="2" charset="-120"/>
              <a:ea typeface="王漢宗鋼筆行楷繁" pitchFamily="2" charset="-120"/>
            </a:endParaRPr>
          </a:p>
          <a:p>
            <a:pPr lvl="1"/>
            <a:r>
              <a:rPr lang="zh-TW" altLang="en-US" dirty="0" smtClean="0">
                <a:latin typeface="王漢宗鋼筆行楷繁" pitchFamily="2" charset="-120"/>
                <a:ea typeface="王漢宗鋼筆行楷繁" pitchFamily="2" charset="-120"/>
              </a:rPr>
              <a:t>但物聯網系統就是利用公眾網路存取控制裝置，不能用防火牆擋資料，且物聯網裝置運算能力普遍比不上傳統個人電腦，難以期待進行複雜的加密運算。</a:t>
            </a:r>
            <a:endParaRPr lang="zh-TW" altLang="en-US" dirty="0">
              <a:latin typeface="王漢宗鋼筆行楷繁" pitchFamily="2" charset="-120"/>
              <a:ea typeface="王漢宗鋼筆行楷繁" pitchFamily="2" charset="-12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latin typeface="王漢宗鋼筆行楷繁" pitchFamily="2" charset="-120"/>
                <a:ea typeface="王漢宗鋼筆行楷繁" pitchFamily="2" charset="-120"/>
              </a:rPr>
              <a:t>美國國土安全部</a:t>
            </a:r>
            <a:r>
              <a:rPr lang="en-US" altLang="zh-TW" dirty="0" smtClean="0">
                <a:latin typeface="王漢宗鋼筆行楷繁" pitchFamily="2" charset="-120"/>
                <a:ea typeface="王漢宗鋼筆行楷繁" pitchFamily="2" charset="-120"/>
              </a:rPr>
              <a:t/>
            </a:r>
            <a:br>
              <a:rPr lang="en-US" altLang="zh-TW" dirty="0" smtClean="0">
                <a:latin typeface="王漢宗鋼筆行楷繁" pitchFamily="2" charset="-120"/>
                <a:ea typeface="王漢宗鋼筆行楷繁" pitchFamily="2" charset="-120"/>
              </a:rPr>
            </a:br>
            <a:r>
              <a:rPr lang="zh-TW" altLang="en-US" dirty="0" smtClean="0">
                <a:latin typeface="王漢宗鋼筆行楷繁" pitchFamily="2" charset="-120"/>
                <a:ea typeface="王漢宗鋼筆行楷繁" pitchFamily="2" charset="-120"/>
              </a:rPr>
              <a:t>物聯網系統資訊安全策略原則一</a:t>
            </a:r>
            <a:endParaRPr lang="zh-TW" altLang="en-US" dirty="0">
              <a:latin typeface="王漢宗鋼筆行楷繁" pitchFamily="2" charset="-120"/>
              <a:ea typeface="王漢宗鋼筆行楷繁" pitchFamily="2" charset="-120"/>
            </a:endParaRPr>
          </a:p>
        </p:txBody>
      </p:sp>
      <p:sp>
        <p:nvSpPr>
          <p:cNvPr id="3" name="內容版面配置區 2"/>
          <p:cNvSpPr>
            <a:spLocks noGrp="1"/>
          </p:cNvSpPr>
          <p:nvPr>
            <p:ph idx="1"/>
          </p:nvPr>
        </p:nvSpPr>
        <p:spPr/>
        <p:txBody>
          <a:bodyPr/>
          <a:lstStyle/>
          <a:p>
            <a:r>
              <a:rPr lang="zh-TW" altLang="en-US" dirty="0" smtClean="0">
                <a:latin typeface="王漢宗鋼筆行楷繁" pitchFamily="2" charset="-120"/>
                <a:ea typeface="王漢宗鋼筆行楷繁" pitchFamily="2" charset="-120"/>
              </a:rPr>
              <a:t>具備整體資安系統設計是較經得起考驗：</a:t>
            </a:r>
            <a:endParaRPr lang="en-US" altLang="zh-TW" dirty="0" smtClean="0">
              <a:latin typeface="王漢宗鋼筆行楷繁" pitchFamily="2" charset="-120"/>
              <a:ea typeface="王漢宗鋼筆行楷繁" pitchFamily="2" charset="-120"/>
            </a:endParaRPr>
          </a:p>
          <a:p>
            <a:pPr lvl="1"/>
            <a:r>
              <a:rPr lang="zh-TW" altLang="en-US" sz="2400" dirty="0" smtClean="0">
                <a:latin typeface="王漢宗鋼筆行楷繁" pitchFamily="2" charset="-120"/>
                <a:ea typeface="王漢宗鋼筆行楷繁" pitchFamily="2" charset="-120"/>
              </a:rPr>
              <a:t>需要強化目前裝置預設密碼之安全機制：目前預設密碼常常被破解，需要採用其他方式認證機制取代原來預設密碼之機制。</a:t>
            </a:r>
            <a:endParaRPr lang="en-US" altLang="zh-TW" sz="2400" dirty="0" smtClean="0">
              <a:latin typeface="王漢宗鋼筆行楷繁" pitchFamily="2" charset="-120"/>
              <a:ea typeface="王漢宗鋼筆行楷繁" pitchFamily="2" charset="-120"/>
            </a:endParaRPr>
          </a:p>
          <a:p>
            <a:pPr lvl="1"/>
            <a:r>
              <a:rPr lang="zh-TW" altLang="en-US" sz="2400" dirty="0" smtClean="0">
                <a:latin typeface="王漢宗鋼筆行楷繁" pitchFamily="2" charset="-120"/>
                <a:ea typeface="王漢宗鋼筆行楷繁" pitchFamily="2" charset="-120"/>
              </a:rPr>
              <a:t>採用新的作業系統：</a:t>
            </a:r>
            <a:r>
              <a:rPr lang="en-US" altLang="zh-TW" sz="2400" dirty="0" smtClean="0">
                <a:latin typeface="王漢宗鋼筆行楷繁" pitchFamily="2" charset="-120"/>
                <a:ea typeface="王漢宗鋼筆行楷繁" pitchFamily="2" charset="-120"/>
              </a:rPr>
              <a:t>Linux</a:t>
            </a:r>
            <a:r>
              <a:rPr lang="zh-TW" altLang="en-US" sz="2400" dirty="0" smtClean="0">
                <a:latin typeface="王漢宗鋼筆行楷繁" pitchFamily="2" charset="-120"/>
                <a:ea typeface="王漢宗鋼筆行楷繁" pitchFamily="2" charset="-120"/>
              </a:rPr>
              <a:t>老舊版本隱含漏洞多， 更新最新版本可修補已發現到的漏洞。</a:t>
            </a:r>
            <a:endParaRPr lang="en-US" altLang="zh-TW" sz="2400" dirty="0" smtClean="0">
              <a:latin typeface="王漢宗鋼筆行楷繁" pitchFamily="2" charset="-120"/>
              <a:ea typeface="王漢宗鋼筆行楷繁" pitchFamily="2" charset="-120"/>
            </a:endParaRPr>
          </a:p>
          <a:p>
            <a:pPr lvl="1"/>
            <a:r>
              <a:rPr lang="zh-TW" altLang="en-US" sz="2400" dirty="0" smtClean="0">
                <a:latin typeface="王漢宗鋼筆行楷繁" pitchFamily="2" charset="-120"/>
                <a:ea typeface="王漢宗鋼筆行楷繁" pitchFamily="2" charset="-120"/>
              </a:rPr>
              <a:t>採硬體安全模組強化資訊安全保護：將資安做成晶片提供加密與身分驗證等。</a:t>
            </a:r>
            <a:endParaRPr lang="en-US" altLang="zh-TW" sz="2400" dirty="0" smtClean="0">
              <a:latin typeface="王漢宗鋼筆行楷繁" pitchFamily="2" charset="-120"/>
              <a:ea typeface="王漢宗鋼筆行楷繁" pitchFamily="2" charset="-120"/>
            </a:endParaRPr>
          </a:p>
          <a:p>
            <a:pPr lvl="1"/>
            <a:r>
              <a:rPr lang="zh-TW" altLang="en-US" sz="2400" dirty="0" smtClean="0">
                <a:latin typeface="王漢宗鋼筆行楷繁" pitchFamily="2" charset="-120"/>
                <a:ea typeface="王漢宗鋼筆行楷繁" pitchFamily="2" charset="-120"/>
              </a:rPr>
              <a:t>設計時考慮裝置失能時，如何持續運作物聯網系統：預先埋入管控各元件失能時持續提供服務之風險。</a:t>
            </a:r>
            <a:endParaRPr lang="en-US" altLang="zh-TW" sz="2400" dirty="0" smtClean="0">
              <a:latin typeface="王漢宗鋼筆行楷繁" pitchFamily="2" charset="-120"/>
              <a:ea typeface="王漢宗鋼筆行楷繁" pitchFamily="2" charset="-120"/>
            </a:endParaRPr>
          </a:p>
          <a:p>
            <a:pPr lvl="1"/>
            <a:endParaRPr lang="en-US" altLang="zh-TW" sz="2400" dirty="0" smtClean="0"/>
          </a:p>
          <a:p>
            <a:pPr lvl="1"/>
            <a:endParaRPr lang="en-US" altLang="zh-TW" dirty="0" smtClean="0"/>
          </a:p>
          <a:p>
            <a:pPr lvl="1">
              <a:buNone/>
            </a:pPr>
            <a:endParaRPr lang="zh-TW" altLang="en-US" dirty="0"/>
          </a:p>
        </p:txBody>
      </p:sp>
    </p:spTree>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338</TotalTime>
  <Words>1286</Words>
  <Application>Microsoft Office PowerPoint</Application>
  <PresentationFormat>如螢幕大小 (4:3)</PresentationFormat>
  <Paragraphs>68</Paragraphs>
  <Slides>15</Slides>
  <Notes>1</Notes>
  <HiddenSlides>0</HiddenSlides>
  <MMClips>0</MMClips>
  <ScaleCrop>false</ScaleCrop>
  <HeadingPairs>
    <vt:vector size="4" baseType="variant">
      <vt:variant>
        <vt:lpstr>佈景主題</vt:lpstr>
      </vt:variant>
      <vt:variant>
        <vt:i4>1</vt:i4>
      </vt:variant>
      <vt:variant>
        <vt:lpstr>投影片標題</vt:lpstr>
      </vt:variant>
      <vt:variant>
        <vt:i4>15</vt:i4>
      </vt:variant>
    </vt:vector>
  </HeadingPairs>
  <TitlesOfParts>
    <vt:vector size="16" baseType="lpstr">
      <vt:lpstr>Office 佈景主題</vt:lpstr>
      <vt:lpstr>公務機密維護宣導-物聯網</vt:lpstr>
      <vt:lpstr>前言</vt:lpstr>
      <vt:lpstr>物聯網技術概述</vt:lpstr>
      <vt:lpstr>新型態的資訊風險</vt:lpstr>
      <vt:lpstr>目前物聯網遭駭實例</vt:lpstr>
      <vt:lpstr>物聯網資訊安全特性一</vt:lpstr>
      <vt:lpstr>物聯網資訊安全特性二</vt:lpstr>
      <vt:lpstr>物聯網資訊安全特性三</vt:lpstr>
      <vt:lpstr>美國國土安全部 物聯網系統資訊安全策略原則一</vt:lpstr>
      <vt:lpstr>美國國土安全部 物聯網系統資訊安全策略原則二</vt:lpstr>
      <vt:lpstr>美國國土安全部 物聯網系統資訊安全策略原則三</vt:lpstr>
      <vt:lpstr>美國國土安全部 物聯網系統資訊安全策略原則四</vt:lpstr>
      <vt:lpstr>美國國土安全部 物聯網系統資訊安全策略原則五</vt:lpstr>
      <vt:lpstr>美國國土安全部 物聯網系統資訊安全策略原則六</vt:lpstr>
      <vt:lpstr>結語</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sp1699</dc:creator>
  <cp:lastModifiedBy>sp1699</cp:lastModifiedBy>
  <cp:revision>58</cp:revision>
  <dcterms:created xsi:type="dcterms:W3CDTF">2019-05-14T07:39:55Z</dcterms:created>
  <dcterms:modified xsi:type="dcterms:W3CDTF">2019-05-16T02:52:44Z</dcterms:modified>
</cp:coreProperties>
</file>