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EAE5C9AC-AC28-4D1C-B8AC-F99A0E893408}" type="datetimeFigureOut">
              <a:rPr lang="zh-TW" altLang="en-US" smtClean="0"/>
              <a:pPr/>
              <a:t>2019/5/16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23160ED-E46A-4028-8DE2-1D8042C8A81D}"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AE5C9AC-AC28-4D1C-B8AC-F99A0E893408}" type="datetimeFigureOut">
              <a:rPr lang="zh-TW" altLang="en-US" smtClean="0"/>
              <a:pPr/>
              <a:t>2019/5/16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23160ED-E46A-4028-8DE2-1D8042C8A81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AE5C9AC-AC28-4D1C-B8AC-F99A0E893408}" type="datetimeFigureOut">
              <a:rPr lang="zh-TW" altLang="en-US" smtClean="0"/>
              <a:pPr/>
              <a:t>2019/5/16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23160ED-E46A-4028-8DE2-1D8042C8A81D}"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AE5C9AC-AC28-4D1C-B8AC-F99A0E893408}" type="datetimeFigureOut">
              <a:rPr lang="zh-TW" altLang="en-US" smtClean="0"/>
              <a:pPr/>
              <a:t>2019/5/16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23160ED-E46A-4028-8DE2-1D8042C8A81D}"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EAE5C9AC-AC28-4D1C-B8AC-F99A0E893408}" type="datetimeFigureOut">
              <a:rPr lang="zh-TW" altLang="en-US" smtClean="0"/>
              <a:pPr/>
              <a:t>2019/5/16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23160ED-E46A-4028-8DE2-1D8042C8A81D}"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EAE5C9AC-AC28-4D1C-B8AC-F99A0E893408}" type="datetimeFigureOut">
              <a:rPr lang="zh-TW" altLang="en-US" smtClean="0"/>
              <a:pPr/>
              <a:t>2019/5/16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23160ED-E46A-4028-8DE2-1D8042C8A81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EAE5C9AC-AC28-4D1C-B8AC-F99A0E893408}" type="datetimeFigureOut">
              <a:rPr lang="zh-TW" altLang="en-US" smtClean="0"/>
              <a:pPr/>
              <a:t>2019/5/16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423160ED-E46A-4028-8DE2-1D8042C8A81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EAE5C9AC-AC28-4D1C-B8AC-F99A0E893408}" type="datetimeFigureOut">
              <a:rPr lang="zh-TW" altLang="en-US" smtClean="0"/>
              <a:pPr/>
              <a:t>2019/5/16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423160ED-E46A-4028-8DE2-1D8042C8A81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EAE5C9AC-AC28-4D1C-B8AC-F99A0E893408}" type="datetimeFigureOut">
              <a:rPr lang="zh-TW" altLang="en-US" smtClean="0"/>
              <a:pPr/>
              <a:t>2019/5/16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423160ED-E46A-4028-8DE2-1D8042C8A81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EAE5C9AC-AC28-4D1C-B8AC-F99A0E893408}" type="datetimeFigureOut">
              <a:rPr lang="zh-TW" altLang="en-US" smtClean="0"/>
              <a:pPr/>
              <a:t>2019/5/16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23160ED-E46A-4028-8DE2-1D8042C8A81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EAE5C9AC-AC28-4D1C-B8AC-F99A0E893408}" type="datetimeFigureOut">
              <a:rPr lang="zh-TW" altLang="en-US" smtClean="0"/>
              <a:pPr/>
              <a:t>2019/5/16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23160ED-E46A-4028-8DE2-1D8042C8A81D}"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85000"/>
            <a:lum/>
          </a:blip>
          <a:srcRect/>
          <a:stretch>
            <a:fillRect l="-24000" r="-24000"/>
          </a:stretch>
        </a:blip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E5C9AC-AC28-4D1C-B8AC-F99A0E893408}" type="datetimeFigureOut">
              <a:rPr lang="zh-TW" altLang="en-US" smtClean="0"/>
              <a:pPr/>
              <a:t>2019/5/16</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3160ED-E46A-4028-8DE2-1D8042C8A81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Autofit/>
          </a:bodyPr>
          <a:lstStyle/>
          <a:p>
            <a:r>
              <a:rPr lang="zh-TW" altLang="en-US" sz="6600" dirty="0" smtClean="0">
                <a:latin typeface="王漢宗鋼筆行楷繁" pitchFamily="2" charset="-120"/>
                <a:ea typeface="王漢宗鋼筆行楷繁" pitchFamily="2" charset="-120"/>
              </a:rPr>
              <a:t>機關安全維護</a:t>
            </a:r>
            <a:r>
              <a:rPr lang="zh-TW" altLang="en-US" sz="6600" dirty="0" smtClean="0">
                <a:latin typeface="王漢宗鋼筆行楷繁" pitchFamily="2" charset="-120"/>
                <a:ea typeface="王漢宗鋼筆行楷繁" pitchFamily="2" charset="-120"/>
              </a:rPr>
              <a:t>宣導</a:t>
            </a:r>
            <a:r>
              <a:rPr lang="en-US" altLang="zh-TW" sz="6600" dirty="0" smtClean="0">
                <a:latin typeface="王漢宗鋼筆行楷繁" pitchFamily="2" charset="-120"/>
                <a:ea typeface="王漢宗鋼筆行楷繁" pitchFamily="2" charset="-120"/>
              </a:rPr>
              <a:t>-</a:t>
            </a:r>
            <a:r>
              <a:rPr lang="zh-TW" altLang="en-US" sz="6600" dirty="0" smtClean="0">
                <a:latin typeface="王漢宗鋼筆行楷繁" pitchFamily="2" charset="-120"/>
                <a:ea typeface="王漢宗鋼筆行楷繁" pitchFamily="2" charset="-120"/>
              </a:rPr>
              <a:t>居住證</a:t>
            </a:r>
            <a:endParaRPr lang="zh-TW" altLang="en-US" sz="6600" dirty="0">
              <a:latin typeface="王漢宗鋼筆行楷繁" pitchFamily="2" charset="-120"/>
              <a:ea typeface="王漢宗鋼筆行楷繁" pitchFamily="2" charset="-120"/>
            </a:endParaRPr>
          </a:p>
        </p:txBody>
      </p:sp>
      <p:sp>
        <p:nvSpPr>
          <p:cNvPr id="3" name="副標題 2"/>
          <p:cNvSpPr>
            <a:spLocks noGrp="1"/>
          </p:cNvSpPr>
          <p:nvPr>
            <p:ph type="subTitle" idx="1"/>
          </p:nvPr>
        </p:nvSpPr>
        <p:spPr/>
        <p:txBody>
          <a:bodyPr/>
          <a:lstStyle/>
          <a:p>
            <a:endParaRPr lang="zh-TW"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王漢宗鋼筆行楷繁" pitchFamily="2" charset="-120"/>
                <a:ea typeface="王漢宗鋼筆行楷繁" pitchFamily="2" charset="-120"/>
              </a:rPr>
              <a:t>結語</a:t>
            </a:r>
            <a:endParaRPr lang="zh-TW" altLang="en-US" dirty="0">
              <a:latin typeface="王漢宗鋼筆行楷繁" pitchFamily="2" charset="-120"/>
              <a:ea typeface="王漢宗鋼筆行楷繁" pitchFamily="2" charset="-120"/>
            </a:endParaRPr>
          </a:p>
        </p:txBody>
      </p:sp>
      <p:sp>
        <p:nvSpPr>
          <p:cNvPr id="3" name="內容版面配置區 2"/>
          <p:cNvSpPr>
            <a:spLocks noGrp="1"/>
          </p:cNvSpPr>
          <p:nvPr>
            <p:ph idx="1"/>
          </p:nvPr>
        </p:nvSpPr>
        <p:spPr/>
        <p:txBody>
          <a:bodyPr/>
          <a:lstStyle/>
          <a:p>
            <a:r>
              <a:rPr lang="zh-TW" altLang="en-US" dirty="0" smtClean="0">
                <a:latin typeface="王漢宗鋼筆行楷繁" pitchFamily="2" charset="-120"/>
                <a:ea typeface="王漢宗鋼筆行楷繁" pitchFamily="2" charset="-120"/>
              </a:rPr>
              <a:t>居住證政策對於我國國家安全最大的威脅，就是讓中共藉由取得個人資料作為勒索的工具，將持證者轉化為政治人質，同時也得以藉由全體持證者個人資料的加總運算和研判，進而取得對臺灣具有破壞作用的情報。</a:t>
            </a:r>
            <a:endParaRPr lang="en-US" altLang="zh-TW" dirty="0" smtClean="0">
              <a:latin typeface="王漢宗鋼筆行楷繁" pitchFamily="2" charset="-120"/>
              <a:ea typeface="王漢宗鋼筆行楷繁" pitchFamily="2" charset="-120"/>
            </a:endParaRPr>
          </a:p>
          <a:p>
            <a:endParaRPr lang="en-US" altLang="zh-TW" dirty="0" smtClean="0">
              <a:latin typeface="王漢宗鋼筆行楷繁" pitchFamily="2" charset="-120"/>
              <a:ea typeface="王漢宗鋼筆行楷繁" pitchFamily="2" charset="-120"/>
            </a:endParaRPr>
          </a:p>
          <a:p>
            <a:r>
              <a:rPr lang="zh-TW" altLang="en-US" dirty="0" smtClean="0">
                <a:latin typeface="王漢宗鋼筆行楷繁" pitchFamily="2" charset="-120"/>
                <a:ea typeface="王漢宗鋼筆行楷繁" pitchFamily="2" charset="-120"/>
              </a:rPr>
              <a:t>花蓮縣政府政風處關心您</a:t>
            </a:r>
            <a:endParaRPr lang="zh-TW" altLang="en-US" dirty="0">
              <a:latin typeface="王漢宗鋼筆行楷繁" pitchFamily="2" charset="-120"/>
              <a:ea typeface="王漢宗鋼筆行楷繁" pitchFamily="2" charset="-12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王漢宗鋼筆行楷繁" pitchFamily="2" charset="-120"/>
                <a:ea typeface="王漢宗鋼筆行楷繁" pitchFamily="2" charset="-120"/>
              </a:rPr>
              <a:t>前言</a:t>
            </a:r>
            <a:endParaRPr lang="zh-TW" altLang="en-US" dirty="0">
              <a:latin typeface="王漢宗鋼筆行楷繁" pitchFamily="2" charset="-120"/>
              <a:ea typeface="王漢宗鋼筆行楷繁" pitchFamily="2" charset="-120"/>
            </a:endParaRPr>
          </a:p>
        </p:txBody>
      </p:sp>
      <p:sp>
        <p:nvSpPr>
          <p:cNvPr id="3" name="內容版面配置區 2"/>
          <p:cNvSpPr>
            <a:spLocks noGrp="1"/>
          </p:cNvSpPr>
          <p:nvPr>
            <p:ph idx="1"/>
          </p:nvPr>
        </p:nvSpPr>
        <p:spPr/>
        <p:txBody>
          <a:bodyPr/>
          <a:lstStyle/>
          <a:p>
            <a:r>
              <a:rPr lang="en-US" altLang="zh-TW" dirty="0" smtClean="0">
                <a:latin typeface="王漢宗鋼筆行楷繁" pitchFamily="2" charset="-120"/>
                <a:ea typeface="王漢宗鋼筆行楷繁" pitchFamily="2" charset="-120"/>
              </a:rPr>
              <a:t>《</a:t>
            </a:r>
            <a:r>
              <a:rPr lang="zh-TW" altLang="en-US" dirty="0" smtClean="0">
                <a:latin typeface="王漢宗鋼筆行楷繁" pitchFamily="2" charset="-120"/>
                <a:ea typeface="王漢宗鋼筆行楷繁" pitchFamily="2" charset="-120"/>
              </a:rPr>
              <a:t>港澳臺居民居住證申領發放辦法</a:t>
            </a:r>
            <a:r>
              <a:rPr lang="en-US" altLang="zh-TW" dirty="0" smtClean="0">
                <a:latin typeface="王漢宗鋼筆行楷繁" pitchFamily="2" charset="-120"/>
                <a:ea typeface="王漢宗鋼筆行楷繁" pitchFamily="2" charset="-120"/>
              </a:rPr>
              <a:t>》</a:t>
            </a:r>
            <a:r>
              <a:rPr lang="zh-TW" altLang="en-US" dirty="0" smtClean="0">
                <a:latin typeface="王漢宗鋼筆行楷繁" pitchFamily="2" charset="-120"/>
                <a:ea typeface="王漢宗鋼筆行楷繁" pitchFamily="2" charset="-120"/>
              </a:rPr>
              <a:t>已於</a:t>
            </a:r>
            <a:r>
              <a:rPr lang="en-US" altLang="zh-TW" dirty="0" smtClean="0">
                <a:latin typeface="王漢宗鋼筆行楷繁" pitchFamily="2" charset="-120"/>
                <a:ea typeface="王漢宗鋼筆行楷繁" pitchFamily="2" charset="-120"/>
              </a:rPr>
              <a:t>2018</a:t>
            </a:r>
            <a:r>
              <a:rPr lang="zh-TW" altLang="en-US" dirty="0" smtClean="0">
                <a:latin typeface="王漢宗鋼筆行楷繁" pitchFamily="2" charset="-120"/>
                <a:ea typeface="王漢宗鋼筆行楷繁" pitchFamily="2" charset="-120"/>
              </a:rPr>
              <a:t>年 </a:t>
            </a:r>
            <a:r>
              <a:rPr lang="en-US" altLang="zh-TW" dirty="0" smtClean="0">
                <a:latin typeface="王漢宗鋼筆行楷繁" pitchFamily="2" charset="-120"/>
                <a:ea typeface="王漢宗鋼筆行楷繁" pitchFamily="2" charset="-120"/>
              </a:rPr>
              <a:t>9 </a:t>
            </a:r>
            <a:r>
              <a:rPr lang="zh-TW" altLang="en-US" dirty="0" smtClean="0">
                <a:latin typeface="王漢宗鋼筆行楷繁" pitchFamily="2" charset="-120"/>
                <a:ea typeface="王漢宗鋼筆行楷繁" pitchFamily="2" charset="-120"/>
              </a:rPr>
              <a:t>月正式實施。</a:t>
            </a:r>
            <a:endParaRPr lang="en-US" altLang="zh-TW" dirty="0" smtClean="0">
              <a:latin typeface="王漢宗鋼筆行楷繁" pitchFamily="2" charset="-120"/>
              <a:ea typeface="王漢宗鋼筆行楷繁" pitchFamily="2" charset="-120"/>
            </a:endParaRPr>
          </a:p>
          <a:p>
            <a:endParaRPr lang="en-US" altLang="zh-TW" dirty="0" smtClean="0">
              <a:latin typeface="王漢宗鋼筆行楷繁" pitchFamily="2" charset="-120"/>
              <a:ea typeface="王漢宗鋼筆行楷繁" pitchFamily="2" charset="-120"/>
            </a:endParaRPr>
          </a:p>
          <a:p>
            <a:endParaRPr lang="en-US" altLang="zh-TW" dirty="0" smtClean="0">
              <a:latin typeface="王漢宗鋼筆行楷繁" pitchFamily="2" charset="-120"/>
              <a:ea typeface="王漢宗鋼筆行楷繁" pitchFamily="2" charset="-120"/>
            </a:endParaRPr>
          </a:p>
          <a:p>
            <a:r>
              <a:rPr lang="zh-TW" altLang="en-US" dirty="0" smtClean="0">
                <a:latin typeface="王漢宗鋼筆行楷繁" pitchFamily="2" charset="-120"/>
                <a:ea typeface="王漢宗鋼筆行楷繁" pitchFamily="2" charset="-120"/>
              </a:rPr>
              <a:t>居住證外觀與大陸身分證一模一樣，且編號已改成與大陸身分證相同的 </a:t>
            </a:r>
            <a:r>
              <a:rPr lang="en-US" altLang="zh-TW" dirty="0" smtClean="0">
                <a:latin typeface="王漢宗鋼筆行楷繁" pitchFamily="2" charset="-120"/>
                <a:ea typeface="王漢宗鋼筆行楷繁" pitchFamily="2" charset="-120"/>
              </a:rPr>
              <a:t>18 </a:t>
            </a:r>
            <a:r>
              <a:rPr lang="zh-TW" altLang="en-US" dirty="0" smtClean="0">
                <a:latin typeface="王漢宗鋼筆行楷繁" pitchFamily="2" charset="-120"/>
                <a:ea typeface="王漢宗鋼筆行楷繁" pitchFamily="2" charset="-120"/>
              </a:rPr>
              <a:t>碼編制。凡持有居住證的臺灣人，在中國大陸居住地將可享受與大陸居民同等的準國民待遇。</a:t>
            </a:r>
            <a:endParaRPr lang="zh-TW" altLang="en-US" dirty="0">
              <a:latin typeface="王漢宗鋼筆行楷繁" pitchFamily="2" charset="-120"/>
              <a:ea typeface="王漢宗鋼筆行楷繁" pitchFamily="2" charset="-12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王漢宗鋼筆行楷繁" pitchFamily="2" charset="-120"/>
                <a:ea typeface="王漢宗鋼筆行楷繁" pitchFamily="2" charset="-120"/>
              </a:rPr>
              <a:t>居住證之準國民待遇內容一</a:t>
            </a:r>
            <a:endParaRPr lang="zh-TW" altLang="en-US" dirty="0">
              <a:latin typeface="王漢宗鋼筆行楷繁" pitchFamily="2" charset="-120"/>
              <a:ea typeface="王漢宗鋼筆行楷繁" pitchFamily="2" charset="-120"/>
            </a:endParaRPr>
          </a:p>
        </p:txBody>
      </p:sp>
      <p:sp>
        <p:nvSpPr>
          <p:cNvPr id="3" name="內容版面配置區 2"/>
          <p:cNvSpPr>
            <a:spLocks noGrp="1"/>
          </p:cNvSpPr>
          <p:nvPr>
            <p:ph idx="1"/>
          </p:nvPr>
        </p:nvSpPr>
        <p:spPr/>
        <p:txBody>
          <a:bodyPr>
            <a:normAutofit/>
          </a:bodyPr>
          <a:lstStyle/>
          <a:p>
            <a:r>
              <a:rPr lang="en-US" altLang="zh-TW" dirty="0" smtClean="0">
                <a:latin typeface="王漢宗鋼筆行楷繁" pitchFamily="2" charset="-120"/>
                <a:ea typeface="王漢宗鋼筆行楷繁" pitchFamily="2" charset="-120"/>
              </a:rPr>
              <a:t>3 </a:t>
            </a:r>
            <a:r>
              <a:rPr lang="zh-TW" altLang="en-US" dirty="0" smtClean="0">
                <a:latin typeface="王漢宗鋼筆行楷繁" pitchFamily="2" charset="-120"/>
                <a:ea typeface="王漢宗鋼筆行楷繁" pitchFamily="2" charset="-120"/>
              </a:rPr>
              <a:t>項權利：</a:t>
            </a:r>
            <a:r>
              <a:rPr lang="en-US" altLang="zh-TW" dirty="0">
                <a:latin typeface="王漢宗鋼筆行楷繁" pitchFamily="2" charset="-120"/>
                <a:ea typeface="王漢宗鋼筆行楷繁" pitchFamily="2" charset="-120"/>
              </a:rPr>
              <a:t>1</a:t>
            </a:r>
            <a:r>
              <a:rPr lang="zh-TW" altLang="en-US" dirty="0" smtClean="0">
                <a:latin typeface="王漢宗鋼筆行楷繁" pitchFamily="2" charset="-120"/>
                <a:ea typeface="王漢宗鋼筆行楷繁" pitchFamily="2" charset="-120"/>
              </a:rPr>
              <a:t>在大陸居住地依法將可享受勞動就業。</a:t>
            </a:r>
            <a:r>
              <a:rPr lang="en-US" altLang="zh-TW" dirty="0" smtClean="0">
                <a:latin typeface="王漢宗鋼筆行楷繁" pitchFamily="2" charset="-120"/>
                <a:ea typeface="王漢宗鋼筆行楷繁" pitchFamily="2" charset="-120"/>
              </a:rPr>
              <a:t>2</a:t>
            </a:r>
            <a:r>
              <a:rPr lang="zh-TW" altLang="en-US" dirty="0" smtClean="0">
                <a:latin typeface="王漢宗鋼筆行楷繁" pitchFamily="2" charset="-120"/>
                <a:ea typeface="王漢宗鋼筆行楷繁" pitchFamily="2" charset="-120"/>
              </a:rPr>
              <a:t>參加社會保險，繳存、提取和使用住房公積金的權利。</a:t>
            </a:r>
            <a:r>
              <a:rPr lang="en-US" altLang="zh-TW" dirty="0" smtClean="0">
                <a:latin typeface="王漢宗鋼筆行楷繁" pitchFamily="2" charset="-120"/>
                <a:ea typeface="王漢宗鋼筆行楷繁" pitchFamily="2" charset="-120"/>
              </a:rPr>
              <a:t>3</a:t>
            </a:r>
            <a:r>
              <a:rPr lang="zh-TW" altLang="en-US" dirty="0" smtClean="0">
                <a:latin typeface="王漢宗鋼筆行楷繁" pitchFamily="2" charset="-120"/>
                <a:ea typeface="王漢宗鋼筆行楷繁" pitchFamily="2" charset="-120"/>
              </a:rPr>
              <a:t>使用住房公積金</a:t>
            </a:r>
            <a:endParaRPr lang="en-US" altLang="zh-TW" dirty="0" smtClean="0">
              <a:latin typeface="王漢宗鋼筆行楷繁" pitchFamily="2" charset="-120"/>
              <a:ea typeface="王漢宗鋼筆行楷繁" pitchFamily="2" charset="-120"/>
            </a:endParaRPr>
          </a:p>
          <a:p>
            <a:r>
              <a:rPr lang="zh-TW" altLang="en-US" dirty="0" smtClean="0">
                <a:latin typeface="王漢宗鋼筆行楷繁" pitchFamily="2" charset="-120"/>
                <a:ea typeface="王漢宗鋼筆行楷繁" pitchFamily="2" charset="-120"/>
              </a:rPr>
              <a:t> </a:t>
            </a:r>
            <a:r>
              <a:rPr lang="en-US" altLang="zh-TW" dirty="0" smtClean="0">
                <a:latin typeface="王漢宗鋼筆行楷繁" pitchFamily="2" charset="-120"/>
                <a:ea typeface="王漢宗鋼筆行楷繁" pitchFamily="2" charset="-120"/>
              </a:rPr>
              <a:t>6 </a:t>
            </a:r>
            <a:r>
              <a:rPr lang="zh-TW" altLang="en-US" dirty="0" smtClean="0">
                <a:latin typeface="王漢宗鋼筆行楷繁" pitchFamily="2" charset="-120"/>
                <a:ea typeface="王漢宗鋼筆行楷繁" pitchFamily="2" charset="-120"/>
              </a:rPr>
              <a:t>項基本公共服務：</a:t>
            </a:r>
            <a:r>
              <a:rPr lang="en-US" altLang="zh-TW" dirty="0" smtClean="0">
                <a:latin typeface="王漢宗鋼筆行楷繁" pitchFamily="2" charset="-120"/>
                <a:ea typeface="王漢宗鋼筆行楷繁" pitchFamily="2" charset="-120"/>
              </a:rPr>
              <a:t>1</a:t>
            </a:r>
            <a:r>
              <a:rPr lang="zh-TW" altLang="en-US" dirty="0" smtClean="0">
                <a:latin typeface="王漢宗鋼筆行楷繁" pitchFamily="2" charset="-120"/>
                <a:ea typeface="王漢宗鋼筆行楷繁" pitchFamily="2" charset="-120"/>
              </a:rPr>
              <a:t>義務教育；</a:t>
            </a:r>
            <a:r>
              <a:rPr lang="en-US" altLang="zh-TW" dirty="0" smtClean="0">
                <a:latin typeface="王漢宗鋼筆行楷繁" pitchFamily="2" charset="-120"/>
                <a:ea typeface="王漢宗鋼筆行楷繁" pitchFamily="2" charset="-120"/>
              </a:rPr>
              <a:t>2</a:t>
            </a:r>
            <a:r>
              <a:rPr lang="zh-TW" altLang="en-US" dirty="0" smtClean="0">
                <a:latin typeface="王漢宗鋼筆行楷繁" pitchFamily="2" charset="-120"/>
                <a:ea typeface="王漢宗鋼筆行楷繁" pitchFamily="2" charset="-120"/>
              </a:rPr>
              <a:t>基本公共就業服務；</a:t>
            </a:r>
            <a:r>
              <a:rPr lang="en-US" altLang="zh-TW" dirty="0" smtClean="0">
                <a:latin typeface="王漢宗鋼筆行楷繁" pitchFamily="2" charset="-120"/>
                <a:ea typeface="王漢宗鋼筆行楷繁" pitchFamily="2" charset="-120"/>
              </a:rPr>
              <a:t>3</a:t>
            </a:r>
            <a:r>
              <a:rPr lang="zh-TW" altLang="en-US" dirty="0" smtClean="0">
                <a:latin typeface="王漢宗鋼筆行楷繁" pitchFamily="2" charset="-120"/>
                <a:ea typeface="王漢宗鋼筆行楷繁" pitchFamily="2" charset="-120"/>
              </a:rPr>
              <a:t>基本公共衛生服務；</a:t>
            </a:r>
            <a:r>
              <a:rPr lang="en-US" altLang="zh-TW" dirty="0" smtClean="0">
                <a:latin typeface="王漢宗鋼筆行楷繁" pitchFamily="2" charset="-120"/>
                <a:ea typeface="王漢宗鋼筆行楷繁" pitchFamily="2" charset="-120"/>
              </a:rPr>
              <a:t>4</a:t>
            </a:r>
            <a:r>
              <a:rPr lang="zh-TW" altLang="en-US" dirty="0" smtClean="0">
                <a:latin typeface="王漢宗鋼筆行楷繁" pitchFamily="2" charset="-120"/>
                <a:ea typeface="王漢宗鋼筆行楷繁" pitchFamily="2" charset="-120"/>
              </a:rPr>
              <a:t>公共文化體育服務；</a:t>
            </a:r>
            <a:r>
              <a:rPr lang="en-US" altLang="zh-TW" dirty="0" smtClean="0">
                <a:latin typeface="王漢宗鋼筆行楷繁" pitchFamily="2" charset="-120"/>
                <a:ea typeface="王漢宗鋼筆行楷繁" pitchFamily="2" charset="-120"/>
              </a:rPr>
              <a:t>5</a:t>
            </a:r>
            <a:r>
              <a:rPr lang="zh-TW" altLang="en-US" dirty="0" smtClean="0">
                <a:latin typeface="王漢宗鋼筆行楷繁" pitchFamily="2" charset="-120"/>
                <a:ea typeface="王漢宗鋼筆行楷繁" pitchFamily="2" charset="-120"/>
              </a:rPr>
              <a:t>法律援助和其他法律服務；</a:t>
            </a:r>
            <a:r>
              <a:rPr lang="en-US" altLang="zh-TW" dirty="0" smtClean="0">
                <a:latin typeface="王漢宗鋼筆行楷繁" pitchFamily="2" charset="-120"/>
                <a:ea typeface="王漢宗鋼筆行楷繁" pitchFamily="2" charset="-120"/>
              </a:rPr>
              <a:t>6</a:t>
            </a:r>
            <a:r>
              <a:rPr lang="zh-TW" altLang="en-US" dirty="0" smtClean="0">
                <a:latin typeface="王漢宗鋼筆行楷繁" pitchFamily="2" charset="-120"/>
                <a:ea typeface="王漢宗鋼筆行楷繁" pitchFamily="2" charset="-120"/>
              </a:rPr>
              <a:t>國家及居住地規定的其他基本公共服務。</a:t>
            </a:r>
            <a:endParaRPr lang="en-US" altLang="zh-TW" dirty="0" smtClean="0">
              <a:latin typeface="王漢宗鋼筆行楷繁" pitchFamily="2" charset="-120"/>
              <a:ea typeface="王漢宗鋼筆行楷繁" pitchFamily="2" charset="-120"/>
            </a:endParaRPr>
          </a:p>
          <a:p>
            <a:endParaRPr lang="zh-TW"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王漢宗鋼筆行楷繁" pitchFamily="2" charset="-120"/>
                <a:ea typeface="王漢宗鋼筆行楷繁" pitchFamily="2" charset="-120"/>
              </a:rPr>
              <a:t>居住證之準國民待遇內容二</a:t>
            </a:r>
            <a:endParaRPr lang="zh-TW" altLang="en-US" dirty="0">
              <a:latin typeface="王漢宗鋼筆行楷繁" pitchFamily="2" charset="-120"/>
              <a:ea typeface="王漢宗鋼筆行楷繁" pitchFamily="2" charset="-120"/>
            </a:endParaRPr>
          </a:p>
        </p:txBody>
      </p:sp>
      <p:sp>
        <p:nvSpPr>
          <p:cNvPr id="3" name="內容版面配置區 2"/>
          <p:cNvSpPr>
            <a:spLocks noGrp="1"/>
          </p:cNvSpPr>
          <p:nvPr>
            <p:ph idx="1"/>
          </p:nvPr>
        </p:nvSpPr>
        <p:spPr/>
        <p:txBody>
          <a:bodyPr>
            <a:normAutofit lnSpcReduction="10000"/>
          </a:bodyPr>
          <a:lstStyle/>
          <a:p>
            <a:r>
              <a:rPr lang="en-US" altLang="zh-TW" dirty="0" smtClean="0">
                <a:latin typeface="王漢宗鋼筆行楷繁" pitchFamily="2" charset="-120"/>
                <a:ea typeface="王漢宗鋼筆行楷繁" pitchFamily="2" charset="-120"/>
              </a:rPr>
              <a:t>9</a:t>
            </a:r>
            <a:r>
              <a:rPr lang="zh-TW" altLang="en-US" dirty="0" smtClean="0">
                <a:latin typeface="王漢宗鋼筆行楷繁" pitchFamily="2" charset="-120"/>
                <a:ea typeface="王漢宗鋼筆行楷繁" pitchFamily="2" charset="-120"/>
              </a:rPr>
              <a:t>項便利：</a:t>
            </a:r>
            <a:r>
              <a:rPr lang="en-US" altLang="zh-TW" dirty="0" smtClean="0">
                <a:latin typeface="王漢宗鋼筆行楷繁" pitchFamily="2" charset="-120"/>
                <a:ea typeface="王漢宗鋼筆行楷繁" pitchFamily="2" charset="-120"/>
              </a:rPr>
              <a:t>1</a:t>
            </a:r>
            <a:r>
              <a:rPr lang="zh-TW" altLang="en-US" dirty="0" smtClean="0">
                <a:latin typeface="王漢宗鋼筆行楷繁" pitchFamily="2" charset="-120"/>
                <a:ea typeface="王漢宗鋼筆行楷繁" pitchFamily="2" charset="-120"/>
              </a:rPr>
              <a:t> 乘坐大陸境內航班、火車等交通運輸工具； </a:t>
            </a:r>
            <a:r>
              <a:rPr lang="en-US" altLang="zh-TW" dirty="0" smtClean="0">
                <a:latin typeface="王漢宗鋼筆行楷繁" pitchFamily="2" charset="-120"/>
                <a:ea typeface="王漢宗鋼筆行楷繁" pitchFamily="2" charset="-120"/>
              </a:rPr>
              <a:t>2</a:t>
            </a:r>
            <a:r>
              <a:rPr lang="zh-TW" altLang="en-US" dirty="0" smtClean="0">
                <a:latin typeface="王漢宗鋼筆行楷繁" pitchFamily="2" charset="-120"/>
                <a:ea typeface="王漢宗鋼筆行楷繁" pitchFamily="2" charset="-120"/>
              </a:rPr>
              <a:t>住宿旅館；</a:t>
            </a:r>
            <a:r>
              <a:rPr lang="en-US" altLang="zh-TW" dirty="0" smtClean="0">
                <a:latin typeface="王漢宗鋼筆行楷繁" pitchFamily="2" charset="-120"/>
                <a:ea typeface="王漢宗鋼筆行楷繁" pitchFamily="2" charset="-120"/>
              </a:rPr>
              <a:t>3</a:t>
            </a:r>
            <a:r>
              <a:rPr lang="zh-TW" altLang="en-US" dirty="0" smtClean="0">
                <a:latin typeface="王漢宗鋼筆行楷繁" pitchFamily="2" charset="-120"/>
                <a:ea typeface="王漢宗鋼筆行楷繁" pitchFamily="2" charset="-120"/>
              </a:rPr>
              <a:t>辦理銀行、保險、證券和期貨等金融業務；</a:t>
            </a:r>
            <a:r>
              <a:rPr lang="en-US" altLang="zh-TW" dirty="0" smtClean="0">
                <a:latin typeface="王漢宗鋼筆行楷繁" pitchFamily="2" charset="-120"/>
                <a:ea typeface="王漢宗鋼筆行楷繁" pitchFamily="2" charset="-120"/>
              </a:rPr>
              <a:t>4</a:t>
            </a:r>
            <a:r>
              <a:rPr lang="zh-TW" altLang="en-US" dirty="0" smtClean="0">
                <a:latin typeface="王漢宗鋼筆行楷繁" pitchFamily="2" charset="-120"/>
                <a:ea typeface="王漢宗鋼筆行楷繁" pitchFamily="2" charset="-120"/>
              </a:rPr>
              <a:t>與大陸居民同等待遇購物、購買公園及各類文體場館門票、進行文化娛樂商旅等消費活動；</a:t>
            </a:r>
            <a:r>
              <a:rPr lang="en-US" altLang="zh-TW" dirty="0" smtClean="0">
                <a:latin typeface="王漢宗鋼筆行楷繁" pitchFamily="2" charset="-120"/>
                <a:ea typeface="王漢宗鋼筆行楷繁" pitchFamily="2" charset="-120"/>
              </a:rPr>
              <a:t>5</a:t>
            </a:r>
            <a:r>
              <a:rPr lang="zh-TW" altLang="en-US" dirty="0" smtClean="0">
                <a:latin typeface="王漢宗鋼筆行楷繁" pitchFamily="2" charset="-120"/>
                <a:ea typeface="王漢宗鋼筆行楷繁" pitchFamily="2" charset="-120"/>
              </a:rPr>
              <a:t>在居住地辦理機動車登記；</a:t>
            </a:r>
            <a:r>
              <a:rPr lang="en-US" altLang="zh-TW" dirty="0" smtClean="0">
                <a:latin typeface="王漢宗鋼筆行楷繁" pitchFamily="2" charset="-120"/>
                <a:ea typeface="王漢宗鋼筆行楷繁" pitchFamily="2" charset="-120"/>
              </a:rPr>
              <a:t>6</a:t>
            </a:r>
            <a:r>
              <a:rPr lang="zh-TW" altLang="en-US" dirty="0" smtClean="0">
                <a:latin typeface="王漢宗鋼筆行楷繁" pitchFamily="2" charset="-120"/>
                <a:ea typeface="王漢宗鋼筆行楷繁" pitchFamily="2" charset="-120"/>
              </a:rPr>
              <a:t>在居住地申領機動車駕駛證；</a:t>
            </a:r>
            <a:r>
              <a:rPr lang="en-US" altLang="zh-TW" dirty="0" smtClean="0">
                <a:latin typeface="王漢宗鋼筆行楷繁" pitchFamily="2" charset="-120"/>
                <a:ea typeface="王漢宗鋼筆行楷繁" pitchFamily="2" charset="-120"/>
              </a:rPr>
              <a:t>7</a:t>
            </a:r>
            <a:r>
              <a:rPr lang="zh-TW" altLang="en-US" dirty="0" smtClean="0">
                <a:latin typeface="王漢宗鋼筆行楷繁" pitchFamily="2" charset="-120"/>
                <a:ea typeface="王漢宗鋼筆行楷繁" pitchFamily="2" charset="-120"/>
              </a:rPr>
              <a:t>在居住地報名參加職業資格考試、申請授予職業資格；</a:t>
            </a:r>
            <a:r>
              <a:rPr lang="en-US" altLang="zh-TW" dirty="0" smtClean="0">
                <a:latin typeface="王漢宗鋼筆行楷繁" pitchFamily="2" charset="-120"/>
                <a:ea typeface="王漢宗鋼筆行楷繁" pitchFamily="2" charset="-120"/>
              </a:rPr>
              <a:t>8</a:t>
            </a:r>
            <a:r>
              <a:rPr lang="zh-TW" altLang="en-US" dirty="0" smtClean="0">
                <a:latin typeface="王漢宗鋼筆行楷繁" pitchFamily="2" charset="-120"/>
                <a:ea typeface="王漢宗鋼筆行楷繁" pitchFamily="2" charset="-120"/>
              </a:rPr>
              <a:t>在居住地辦理生育服務登記；</a:t>
            </a:r>
            <a:r>
              <a:rPr lang="en-US" altLang="zh-TW" dirty="0" smtClean="0">
                <a:latin typeface="王漢宗鋼筆行楷繁" pitchFamily="2" charset="-120"/>
                <a:ea typeface="王漢宗鋼筆行楷繁" pitchFamily="2" charset="-120"/>
              </a:rPr>
              <a:t>9</a:t>
            </a:r>
            <a:r>
              <a:rPr lang="zh-TW" altLang="en-US" dirty="0" smtClean="0">
                <a:latin typeface="王漢宗鋼筆行楷繁" pitchFamily="2" charset="-120"/>
                <a:ea typeface="王漢宗鋼筆行楷繁" pitchFamily="2" charset="-120"/>
              </a:rPr>
              <a:t>國家及居住地規定的其他</a:t>
            </a:r>
            <a:r>
              <a:rPr lang="zh-TW" altLang="en-US" dirty="0" smtClean="0">
                <a:latin typeface="王漢宗鋼筆行楷繁" pitchFamily="2" charset="-120"/>
                <a:ea typeface="王漢宗鋼筆行楷繁" pitchFamily="2" charset="-120"/>
              </a:rPr>
              <a:t>便利。</a:t>
            </a:r>
            <a:endParaRPr lang="zh-TW" altLang="en-US" dirty="0">
              <a:latin typeface="王漢宗鋼筆行楷繁" pitchFamily="2" charset="-120"/>
              <a:ea typeface="王漢宗鋼筆行楷繁" pitchFamily="2" charset="-12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lstStyle/>
          <a:p>
            <a:endParaRPr lang="zh-TW" altLang="en-US"/>
          </a:p>
        </p:txBody>
      </p:sp>
      <p:pic>
        <p:nvPicPr>
          <p:cNvPr id="8" name="圖片版面配置區 7" descr="居住證權利圖.PNG"/>
          <p:cNvPicPr>
            <a:picLocks noGrp="1" noChangeAspect="1"/>
          </p:cNvPicPr>
          <p:nvPr>
            <p:ph type="pic" idx="1"/>
          </p:nvPr>
        </p:nvPicPr>
        <p:blipFill>
          <a:blip r:embed="rId2" cstate="print"/>
          <a:srcRect t="4248" b="4248"/>
          <a:stretch>
            <a:fillRect/>
          </a:stretch>
        </p:blipFill>
        <p:spPr>
          <a:xfrm>
            <a:off x="755576" y="260648"/>
            <a:ext cx="7488832" cy="5616624"/>
          </a:xfrm>
        </p:spPr>
      </p:pic>
      <p:sp>
        <p:nvSpPr>
          <p:cNvPr id="7" name="文字版面配置區 6"/>
          <p:cNvSpPr>
            <a:spLocks noGrp="1"/>
          </p:cNvSpPr>
          <p:nvPr>
            <p:ph type="body" sz="half" idx="2"/>
          </p:nvPr>
        </p:nvSpPr>
        <p:spPr>
          <a:xfrm>
            <a:off x="1763688" y="6053138"/>
            <a:ext cx="5486400" cy="804862"/>
          </a:xfrm>
        </p:spPr>
        <p:txBody>
          <a:bodyPr/>
          <a:lstStyle/>
          <a:p>
            <a:r>
              <a:rPr lang="zh-TW" altLang="en-US" dirty="0" smtClean="0">
                <a:latin typeface="王漢宗鋼筆行楷繁" pitchFamily="2" charset="-120"/>
                <a:ea typeface="王漢宗鋼筆行楷繁" pitchFamily="2" charset="-120"/>
              </a:rPr>
              <a:t>居住證之準國民待遇內容圖片版</a:t>
            </a:r>
            <a:r>
              <a:rPr lang="en-US" altLang="zh-TW" dirty="0" smtClean="0">
                <a:latin typeface="王漢宗鋼筆行楷繁" pitchFamily="2" charset="-120"/>
                <a:ea typeface="王漢宗鋼筆行楷繁" pitchFamily="2" charset="-120"/>
              </a:rPr>
              <a:t>(</a:t>
            </a:r>
            <a:r>
              <a:rPr lang="zh-TW" altLang="en-US" dirty="0" smtClean="0">
                <a:latin typeface="王漢宗鋼筆行楷繁" pitchFamily="2" charset="-120"/>
                <a:ea typeface="王漢宗鋼筆行楷繁" pitchFamily="2" charset="-120"/>
              </a:rPr>
              <a:t>來自法務部調查局清流雙月刊</a:t>
            </a:r>
            <a:r>
              <a:rPr lang="en-US" altLang="zh-TW" dirty="0" smtClean="0">
                <a:latin typeface="王漢宗鋼筆行楷繁" pitchFamily="2" charset="-120"/>
                <a:ea typeface="王漢宗鋼筆行楷繁" pitchFamily="2" charset="-120"/>
              </a:rPr>
              <a:t>108</a:t>
            </a:r>
            <a:r>
              <a:rPr lang="zh-TW" altLang="en-US" dirty="0" smtClean="0">
                <a:latin typeface="王漢宗鋼筆行楷繁" pitchFamily="2" charset="-120"/>
                <a:ea typeface="王漢宗鋼筆行楷繁" pitchFamily="2" charset="-120"/>
              </a:rPr>
              <a:t>年</a:t>
            </a:r>
            <a:r>
              <a:rPr lang="en-US" altLang="zh-TW" dirty="0" smtClean="0">
                <a:latin typeface="王漢宗鋼筆行楷繁" pitchFamily="2" charset="-120"/>
                <a:ea typeface="王漢宗鋼筆行楷繁" pitchFamily="2" charset="-120"/>
              </a:rPr>
              <a:t>5</a:t>
            </a:r>
            <a:r>
              <a:rPr lang="zh-TW" altLang="en-US" dirty="0" smtClean="0">
                <a:latin typeface="王漢宗鋼筆行楷繁" pitchFamily="2" charset="-120"/>
                <a:ea typeface="王漢宗鋼筆行楷繁" pitchFamily="2" charset="-120"/>
              </a:rPr>
              <a:t>月號「是福是禍？隱藏在居住證下之國安危機」</a:t>
            </a:r>
            <a:r>
              <a:rPr lang="en-US" altLang="zh-TW" dirty="0" smtClean="0">
                <a:latin typeface="王漢宗鋼筆行楷繁" pitchFamily="2" charset="-120"/>
                <a:ea typeface="王漢宗鋼筆行楷繁" pitchFamily="2" charset="-120"/>
              </a:rPr>
              <a:t>)</a:t>
            </a:r>
            <a:endParaRPr lang="zh-TW" altLang="en-US" dirty="0">
              <a:latin typeface="王漢宗鋼筆行楷繁" pitchFamily="2" charset="-120"/>
              <a:ea typeface="王漢宗鋼筆行楷繁" pitchFamily="2" charset="-12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zh-TW" altLang="en-US" dirty="0" smtClean="0">
                <a:latin typeface="王漢宗鋼筆行楷繁" pitchFamily="2" charset="-120"/>
                <a:ea typeface="王漢宗鋼筆行楷繁" pitchFamily="2" charset="-120"/>
              </a:rPr>
              <a:t>持證之可能風險</a:t>
            </a:r>
            <a:endParaRPr lang="zh-TW" altLang="en-US" dirty="0">
              <a:latin typeface="王漢宗鋼筆行楷繁" pitchFamily="2" charset="-120"/>
              <a:ea typeface="王漢宗鋼筆行楷繁" pitchFamily="2" charset="-120"/>
            </a:endParaRPr>
          </a:p>
        </p:txBody>
      </p:sp>
      <p:sp>
        <p:nvSpPr>
          <p:cNvPr id="8" name="內容版面配置區 7"/>
          <p:cNvSpPr>
            <a:spLocks noGrp="1"/>
          </p:cNvSpPr>
          <p:nvPr>
            <p:ph idx="1"/>
          </p:nvPr>
        </p:nvSpPr>
        <p:spPr/>
        <p:txBody>
          <a:bodyPr/>
          <a:lstStyle/>
          <a:p>
            <a:r>
              <a:rPr lang="zh-TW" altLang="en-US" dirty="0" smtClean="0">
                <a:latin typeface="王漢宗鋼筆行楷繁" pitchFamily="2" charset="-120"/>
                <a:ea typeface="王漢宗鋼筆行楷繁" pitchFamily="2" charset="-120"/>
              </a:rPr>
              <a:t>臺灣持證者在享有國民待遇的種種權益與福利優惠之餘，也將暴露在遭到中共社會監控和課予居民義務的種種風險之中</a:t>
            </a:r>
            <a:r>
              <a:rPr lang="zh-TW" altLang="en-US" dirty="0" smtClean="0">
                <a:latin typeface="王漢宗鋼筆行楷繁" pitchFamily="2" charset="-120"/>
                <a:ea typeface="王漢宗鋼筆行楷繁" pitchFamily="2" charset="-120"/>
              </a:rPr>
              <a:t>。</a:t>
            </a:r>
            <a:endParaRPr lang="en-US" altLang="zh-TW" dirty="0" smtClean="0">
              <a:latin typeface="王漢宗鋼筆行楷繁" pitchFamily="2" charset="-120"/>
              <a:ea typeface="王漢宗鋼筆行楷繁" pitchFamily="2" charset="-120"/>
            </a:endParaRPr>
          </a:p>
          <a:p>
            <a:endParaRPr lang="en-US" altLang="zh-TW" dirty="0" smtClean="0">
              <a:latin typeface="王漢宗鋼筆行楷繁" pitchFamily="2" charset="-120"/>
              <a:ea typeface="王漢宗鋼筆行楷繁" pitchFamily="2" charset="-120"/>
            </a:endParaRPr>
          </a:p>
          <a:p>
            <a:r>
              <a:rPr lang="zh-TW" altLang="en-US" dirty="0" smtClean="0">
                <a:latin typeface="王漢宗鋼筆行楷繁" pitchFamily="2" charset="-120"/>
                <a:ea typeface="王漢宗鋼筆行楷繁" pitchFamily="2" charset="-120"/>
              </a:rPr>
              <a:t>可能風險</a:t>
            </a:r>
            <a:r>
              <a:rPr lang="en-US" altLang="zh-TW" dirty="0" smtClean="0">
                <a:latin typeface="王漢宗鋼筆行楷繁" pitchFamily="2" charset="-120"/>
                <a:ea typeface="王漢宗鋼筆行楷繁" pitchFamily="2" charset="-120"/>
              </a:rPr>
              <a:t>1</a:t>
            </a:r>
            <a:r>
              <a:rPr lang="zh-TW" altLang="en-US" dirty="0" smtClean="0">
                <a:latin typeface="王漢宗鋼筆行楷繁" pitchFamily="2" charset="-120"/>
                <a:ea typeface="王漢宗鋼筆行楷繁" pitchFamily="2" charset="-120"/>
              </a:rPr>
              <a:t>：持證者的個人資訊將會進入到中共的國家大數據庫中，且對岸並沒有類似我國 </a:t>
            </a:r>
            <a:r>
              <a:rPr lang="en-US" altLang="zh-TW" dirty="0" smtClean="0">
                <a:latin typeface="王漢宗鋼筆行楷繁" pitchFamily="2" charset="-120"/>
                <a:ea typeface="王漢宗鋼筆行楷繁" pitchFamily="2" charset="-120"/>
              </a:rPr>
              <a:t>《</a:t>
            </a:r>
            <a:r>
              <a:rPr lang="zh-TW" altLang="en-US" dirty="0" smtClean="0">
                <a:latin typeface="王漢宗鋼筆行楷繁" pitchFamily="2" charset="-120"/>
                <a:ea typeface="王漢宗鋼筆行楷繁" pitchFamily="2" charset="-120"/>
              </a:rPr>
              <a:t>個人資料保護法</a:t>
            </a:r>
            <a:r>
              <a:rPr lang="en-US" altLang="zh-TW" dirty="0" smtClean="0">
                <a:latin typeface="王漢宗鋼筆行楷繁" pitchFamily="2" charset="-120"/>
                <a:ea typeface="王漢宗鋼筆行楷繁" pitchFamily="2" charset="-120"/>
              </a:rPr>
              <a:t>》</a:t>
            </a:r>
            <a:r>
              <a:rPr lang="zh-TW" altLang="en-US" dirty="0" smtClean="0">
                <a:latin typeface="王漢宗鋼筆行楷繁" pitchFamily="2" charset="-120"/>
                <a:ea typeface="王漢宗鋼筆行楷繁" pitchFamily="2" charset="-120"/>
              </a:rPr>
              <a:t>第 </a:t>
            </a:r>
            <a:r>
              <a:rPr lang="en-US" altLang="zh-TW" dirty="0" smtClean="0">
                <a:latin typeface="王漢宗鋼筆行楷繁" pitchFamily="2" charset="-120"/>
                <a:ea typeface="王漢宗鋼筆行楷繁" pitchFamily="2" charset="-120"/>
              </a:rPr>
              <a:t>16 </a:t>
            </a:r>
            <a:r>
              <a:rPr lang="zh-TW" altLang="en-US" dirty="0" smtClean="0">
                <a:latin typeface="王漢宗鋼筆行楷繁" pitchFamily="2" charset="-120"/>
                <a:ea typeface="王漢宗鋼筆行楷繁" pitchFamily="2" charset="-120"/>
              </a:rPr>
              <a:t>條的規定，限定公務機關對個人資料之利用。</a:t>
            </a:r>
            <a:endParaRPr lang="zh-TW" altLang="en-US" dirty="0">
              <a:latin typeface="王漢宗鋼筆行楷繁" pitchFamily="2" charset="-120"/>
              <a:ea typeface="王漢宗鋼筆行楷繁" pitchFamily="2" charset="-12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王漢宗鋼筆行楷繁" pitchFamily="2" charset="-120"/>
                <a:ea typeface="王漢宗鋼筆行楷繁" pitchFamily="2" charset="-120"/>
              </a:rPr>
              <a:t>持證之可能風險</a:t>
            </a:r>
            <a:endParaRPr lang="zh-TW" altLang="en-US" dirty="0">
              <a:latin typeface="王漢宗鋼筆行楷繁" pitchFamily="2" charset="-120"/>
              <a:ea typeface="王漢宗鋼筆行楷繁" pitchFamily="2" charset="-120"/>
            </a:endParaRPr>
          </a:p>
        </p:txBody>
      </p:sp>
      <p:sp>
        <p:nvSpPr>
          <p:cNvPr id="3" name="內容版面配置區 2"/>
          <p:cNvSpPr>
            <a:spLocks noGrp="1"/>
          </p:cNvSpPr>
          <p:nvPr>
            <p:ph idx="1"/>
          </p:nvPr>
        </p:nvSpPr>
        <p:spPr/>
        <p:txBody>
          <a:bodyPr>
            <a:normAutofit lnSpcReduction="10000"/>
          </a:bodyPr>
          <a:lstStyle/>
          <a:p>
            <a:r>
              <a:rPr lang="zh-TW" altLang="en-US" dirty="0" smtClean="0">
                <a:latin typeface="王漢宗鋼筆行楷繁" pitchFamily="2" charset="-120"/>
                <a:ea typeface="王漢宗鋼筆行楷繁" pitchFamily="2" charset="-120"/>
              </a:rPr>
              <a:t>可能風險</a:t>
            </a:r>
            <a:r>
              <a:rPr lang="en-US" altLang="zh-TW" dirty="0" smtClean="0">
                <a:latin typeface="王漢宗鋼筆行楷繁" pitchFamily="2" charset="-120"/>
                <a:ea typeface="王漢宗鋼筆行楷繁" pitchFamily="2" charset="-120"/>
              </a:rPr>
              <a:t>2</a:t>
            </a:r>
            <a:r>
              <a:rPr lang="zh-TW" altLang="en-US" dirty="0" smtClean="0">
                <a:latin typeface="王漢宗鋼筆行楷繁" pitchFamily="2" charset="-120"/>
                <a:ea typeface="王漢宗鋼筆行楷繁" pitchFamily="2" charset="-120"/>
              </a:rPr>
              <a:t>：中國社會信用體系是由中國鄭府機關通過蒐集公民的銀行和社交媒體信息之後，針對個人的行為打分，社會信用評等完全操控在政府手中。</a:t>
            </a:r>
            <a:endParaRPr lang="en-US" altLang="zh-TW" dirty="0" smtClean="0">
              <a:latin typeface="王漢宗鋼筆行楷繁" pitchFamily="2" charset="-120"/>
              <a:ea typeface="王漢宗鋼筆行楷繁" pitchFamily="2" charset="-120"/>
            </a:endParaRPr>
          </a:p>
          <a:p>
            <a:r>
              <a:rPr lang="zh-TW" altLang="en-US" dirty="0">
                <a:latin typeface="王漢宗鋼筆行楷繁" pitchFamily="2" charset="-120"/>
                <a:ea typeface="王漢宗鋼筆行楷繁" pitchFamily="2" charset="-120"/>
              </a:rPr>
              <a:t>可能風險</a:t>
            </a:r>
            <a:r>
              <a:rPr lang="en-US" altLang="zh-TW" dirty="0">
                <a:latin typeface="王漢宗鋼筆行楷繁" pitchFamily="2" charset="-120"/>
                <a:ea typeface="王漢宗鋼筆行楷繁" pitchFamily="2" charset="-120"/>
              </a:rPr>
              <a:t>3</a:t>
            </a:r>
            <a:r>
              <a:rPr lang="zh-TW" altLang="en-US" dirty="0" smtClean="0">
                <a:latin typeface="王漢宗鋼筆行楷繁" pitchFamily="2" charset="-120"/>
                <a:ea typeface="王漢宗鋼筆行楷繁" pitchFamily="2" charset="-120"/>
              </a:rPr>
              <a:t>：中共可以經由對臺灣持證者個人資料的掌握，進一步延伸建立全體臺灣人的資料庫，通過大數據的運算，個人社會關係網絡便可經由不同人的個人資料拼湊起來。</a:t>
            </a:r>
            <a:endParaRPr lang="zh-TW" altLang="en-US" dirty="0">
              <a:latin typeface="王漢宗鋼筆行楷繁" pitchFamily="2" charset="-120"/>
              <a:ea typeface="王漢宗鋼筆行楷繁" pitchFamily="2" charset="-12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王漢宗鋼筆行楷繁" pitchFamily="2" charset="-120"/>
                <a:ea typeface="王漢宗鋼筆行楷繁" pitchFamily="2" charset="-120"/>
              </a:rPr>
              <a:t>我國的因應</a:t>
            </a:r>
            <a:endParaRPr lang="zh-TW" altLang="en-US" dirty="0">
              <a:latin typeface="王漢宗鋼筆行楷繁" pitchFamily="2" charset="-120"/>
              <a:ea typeface="王漢宗鋼筆行楷繁" pitchFamily="2" charset="-120"/>
            </a:endParaRPr>
          </a:p>
        </p:txBody>
      </p:sp>
      <p:sp>
        <p:nvSpPr>
          <p:cNvPr id="3" name="內容版面配置區 2"/>
          <p:cNvSpPr>
            <a:spLocks noGrp="1"/>
          </p:cNvSpPr>
          <p:nvPr>
            <p:ph idx="1"/>
          </p:nvPr>
        </p:nvSpPr>
        <p:spPr/>
        <p:txBody>
          <a:bodyPr>
            <a:normAutofit/>
          </a:bodyPr>
          <a:lstStyle/>
          <a:p>
            <a:r>
              <a:rPr lang="zh-TW" altLang="en-US" dirty="0" smtClean="0">
                <a:latin typeface="王漢宗鋼筆行楷繁" pitchFamily="2" charset="-120"/>
                <a:ea typeface="王漢宗鋼筆行楷繁" pitchFamily="2" charset="-120"/>
              </a:rPr>
              <a:t>領用「居住證」不會被註銷臺灣戶籍，但在中國大陸設籍或領用陸方護照就會被撤銷</a:t>
            </a:r>
            <a:r>
              <a:rPr lang="zh-TW" altLang="en-US" dirty="0" smtClean="0">
                <a:latin typeface="王漢宗鋼筆行楷繁" pitchFamily="2" charset="-120"/>
                <a:ea typeface="王漢宗鋼筆行楷繁" pitchFamily="2" charset="-120"/>
              </a:rPr>
              <a:t>。</a:t>
            </a:r>
            <a:endParaRPr lang="en-US" altLang="zh-TW" dirty="0" smtClean="0">
              <a:latin typeface="王漢宗鋼筆行楷繁" pitchFamily="2" charset="-120"/>
              <a:ea typeface="王漢宗鋼筆行楷繁" pitchFamily="2" charset="-120"/>
            </a:endParaRPr>
          </a:p>
          <a:p>
            <a:r>
              <a:rPr lang="zh-TW" altLang="en-US" dirty="0" smtClean="0">
                <a:latin typeface="王漢宗鋼筆行楷繁" pitchFamily="2" charset="-120"/>
                <a:ea typeface="王漢宗鋼筆行楷繁" pitchFamily="2" charset="-120"/>
              </a:rPr>
              <a:t>目前不會</a:t>
            </a:r>
            <a:r>
              <a:rPr lang="zh-TW" altLang="en-US" dirty="0" smtClean="0">
                <a:latin typeface="王漢宗鋼筆行楷繁" pitchFamily="2" charset="-120"/>
                <a:ea typeface="王漢宗鋼筆行楷繁" pitchFamily="2" charset="-120"/>
              </a:rPr>
              <a:t>限制</a:t>
            </a:r>
            <a:r>
              <a:rPr lang="zh-TW" altLang="en-US" dirty="0" smtClean="0">
                <a:latin typeface="王漢宗鋼筆行楷繁" pitchFamily="2" charset="-120"/>
                <a:ea typeface="王漢宗鋼筆行楷繁" pitchFamily="2" charset="-120"/>
              </a:rPr>
              <a:t>我國</a:t>
            </a:r>
            <a:r>
              <a:rPr lang="zh-TW" altLang="en-US" dirty="0" smtClean="0">
                <a:latin typeface="王漢宗鋼筆行楷繁" pitchFamily="2" charset="-120"/>
                <a:ea typeface="王漢宗鋼筆行楷繁" pitchFamily="2" charset="-120"/>
              </a:rPr>
              <a:t>人民</a:t>
            </a:r>
            <a:r>
              <a:rPr lang="zh-TW" altLang="en-US" dirty="0" smtClean="0">
                <a:latin typeface="王漢宗鋼筆行楷繁" pitchFamily="2" charset="-120"/>
                <a:ea typeface="王漢宗鋼筆行楷繁" pitchFamily="2" charset="-120"/>
              </a:rPr>
              <a:t>申</a:t>
            </a:r>
            <a:r>
              <a:rPr lang="zh-TW" altLang="en-US" dirty="0" smtClean="0">
                <a:latin typeface="王漢宗鋼筆行楷繁" pitchFamily="2" charset="-120"/>
                <a:ea typeface="王漢宗鋼筆行楷繁" pitchFamily="2" charset="-120"/>
              </a:rPr>
              <a:t>領居住證，但對中國大陸當局的政治意圖嚴加防範</a:t>
            </a:r>
            <a:endParaRPr lang="en-US" altLang="zh-TW" dirty="0" smtClean="0">
              <a:latin typeface="王漢宗鋼筆行楷繁" pitchFamily="2" charset="-120"/>
              <a:ea typeface="王漢宗鋼筆行楷繁" pitchFamily="2" charset="-120"/>
            </a:endParaRPr>
          </a:p>
          <a:p>
            <a:r>
              <a:rPr lang="zh-TW" altLang="en-US" dirty="0" smtClean="0">
                <a:latin typeface="王漢宗鋼筆行楷繁" pitchFamily="2" charset="-120"/>
                <a:ea typeface="王漢宗鋼筆行楷繁" pitchFamily="2" charset="-120"/>
              </a:rPr>
              <a:t>對領證者將研議申報機制，並且可能限制其擔任公職以及參政之權益。</a:t>
            </a:r>
            <a:endParaRPr lang="en-US" altLang="zh-TW" dirty="0" smtClean="0">
              <a:latin typeface="王漢宗鋼筆行楷繁" pitchFamily="2" charset="-120"/>
              <a:ea typeface="王漢宗鋼筆行楷繁" pitchFamily="2" charset="-12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王漢宗鋼筆行楷繁" pitchFamily="2" charset="-120"/>
                <a:ea typeface="王漢宗鋼筆行楷繁" pitchFamily="2" charset="-120"/>
              </a:rPr>
              <a:t>陸委會宣導圖片</a:t>
            </a:r>
            <a:endParaRPr lang="zh-TW" altLang="en-US" dirty="0">
              <a:latin typeface="王漢宗鋼筆行楷繁" pitchFamily="2" charset="-120"/>
              <a:ea typeface="王漢宗鋼筆行楷繁" pitchFamily="2" charset="-120"/>
            </a:endParaRPr>
          </a:p>
        </p:txBody>
      </p:sp>
      <p:pic>
        <p:nvPicPr>
          <p:cNvPr id="3074" name="Picture 2" descr="C:\行政\機密安全ppt\10805\戶籍.png"/>
          <p:cNvPicPr>
            <a:picLocks noGrp="1" noChangeAspect="1" noChangeArrowheads="1"/>
          </p:cNvPicPr>
          <p:nvPr>
            <p:ph idx="1"/>
          </p:nvPr>
        </p:nvPicPr>
        <p:blipFill>
          <a:blip r:embed="rId2" cstate="print"/>
          <a:srcRect/>
          <a:stretch>
            <a:fillRect/>
          </a:stretch>
        </p:blipFill>
        <p:spPr bwMode="auto">
          <a:xfrm>
            <a:off x="755576" y="1628800"/>
            <a:ext cx="3747656" cy="4680000"/>
          </a:xfrm>
          <a:prstGeom prst="rect">
            <a:avLst/>
          </a:prstGeom>
          <a:noFill/>
        </p:spPr>
      </p:pic>
      <p:pic>
        <p:nvPicPr>
          <p:cNvPr id="3075" name="Picture 3" descr="C:\行政\機密安全ppt\10805\管理.png"/>
          <p:cNvPicPr>
            <a:picLocks noChangeAspect="1" noChangeArrowheads="1"/>
          </p:cNvPicPr>
          <p:nvPr/>
        </p:nvPicPr>
        <p:blipFill>
          <a:blip r:embed="rId3" cstate="print"/>
          <a:srcRect/>
          <a:stretch>
            <a:fillRect/>
          </a:stretch>
        </p:blipFill>
        <p:spPr bwMode="auto">
          <a:xfrm>
            <a:off x="4427984" y="1628800"/>
            <a:ext cx="3747656" cy="4680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649</Words>
  <Application>Microsoft Office PowerPoint</Application>
  <PresentationFormat>如螢幕大小 (4:3)</PresentationFormat>
  <Paragraphs>28</Paragraphs>
  <Slides>10</Slides>
  <Notes>0</Notes>
  <HiddenSlides>0</HiddenSlides>
  <MMClips>0</MMClips>
  <ScaleCrop>false</ScaleCrop>
  <HeadingPairs>
    <vt:vector size="4" baseType="variant">
      <vt:variant>
        <vt:lpstr>佈景主題</vt:lpstr>
      </vt:variant>
      <vt:variant>
        <vt:i4>1</vt:i4>
      </vt:variant>
      <vt:variant>
        <vt:lpstr>投影片標題</vt:lpstr>
      </vt:variant>
      <vt:variant>
        <vt:i4>10</vt:i4>
      </vt:variant>
    </vt:vector>
  </HeadingPairs>
  <TitlesOfParts>
    <vt:vector size="11" baseType="lpstr">
      <vt:lpstr>Office 佈景主題</vt:lpstr>
      <vt:lpstr>機關安全維護宣導-居住證</vt:lpstr>
      <vt:lpstr>前言</vt:lpstr>
      <vt:lpstr>居住證之準國民待遇內容一</vt:lpstr>
      <vt:lpstr>居住證之準國民待遇內容二</vt:lpstr>
      <vt:lpstr>投影片 5</vt:lpstr>
      <vt:lpstr>持證之可能風險</vt:lpstr>
      <vt:lpstr>持證之可能風險</vt:lpstr>
      <vt:lpstr>我國的因應</vt:lpstr>
      <vt:lpstr>陸委會宣導圖片</vt:lpstr>
      <vt:lpstr>結語</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sp1699</dc:creator>
  <cp:lastModifiedBy>sp1699</cp:lastModifiedBy>
  <cp:revision>22</cp:revision>
  <dcterms:created xsi:type="dcterms:W3CDTF">2019-05-14T02:19:49Z</dcterms:created>
  <dcterms:modified xsi:type="dcterms:W3CDTF">2019-05-16T02:51:41Z</dcterms:modified>
</cp:coreProperties>
</file>