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F39E5-6F12-4D20-AB31-672F6C177B8D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20611-CE2F-4ABD-84D8-62825EAED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6E2E6-9472-4300-A2B6-E52F95C3743B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8C43-D72D-4FEC-804A-B3843FDC57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8C43-D72D-4FEC-804A-B3843FDC57E8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D81-7D80-4998-99A9-5B31EF83F6DC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ED73-D982-4531-B300-B908105B66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D81-7D80-4998-99A9-5B31EF83F6DC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ED73-D982-4531-B300-B908105B66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D81-7D80-4998-99A9-5B31EF83F6DC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ED73-D982-4531-B300-B908105B66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D81-7D80-4998-99A9-5B31EF83F6DC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ED73-D982-4531-B300-B908105B66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D81-7D80-4998-99A9-5B31EF83F6DC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ED73-D982-4531-B300-B908105B66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D81-7D80-4998-99A9-5B31EF83F6DC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ED73-D982-4531-B300-B908105B66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D81-7D80-4998-99A9-5B31EF83F6DC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ED73-D982-4531-B300-B908105B66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D81-7D80-4998-99A9-5B31EF83F6DC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ED73-D982-4531-B300-B908105B66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D81-7D80-4998-99A9-5B31EF83F6DC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ED73-D982-4531-B300-B908105B66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D81-7D80-4998-99A9-5B31EF83F6DC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ED73-D982-4531-B300-B908105B66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D81-7D80-4998-99A9-5B31EF83F6DC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ED73-D982-4531-B300-B908105B66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7D81-7D80-4998-99A9-5B31EF83F6DC}" type="datetimeFigureOut">
              <a:rPr lang="zh-TW" altLang="en-US" smtClean="0"/>
              <a:pPr/>
              <a:t>2019/6/27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6ED73-D982-4531-B300-B908105B66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.ltn.com.tw/news/focus/paper/1012608" TargetMode="External"/><Relationship Id="rId13" Type="http://schemas.openxmlformats.org/officeDocument/2006/relationships/hyperlink" Target="https://www.cwb.gov.tw/V7/knowledge/encyclopedia/me027.htm" TargetMode="External"/><Relationship Id="rId3" Type="http://schemas.openxmlformats.org/officeDocument/2006/relationships/hyperlink" Target="https://news.cts.com.tw/cts/general/201703/201703021856242.html" TargetMode="External"/><Relationship Id="rId7" Type="http://schemas.openxmlformats.org/officeDocument/2006/relationships/hyperlink" Target="https://news.ltn.com.tw/news/society/paper/1115635" TargetMode="External"/><Relationship Id="rId12" Type="http://schemas.openxmlformats.org/officeDocument/2006/relationships/hyperlink" Target="https://www.thenewslens.com/article/96376" TargetMode="External"/><Relationship Id="rId2" Type="http://schemas.openxmlformats.org/officeDocument/2006/relationships/hyperlink" Target="https://www.ettoday.net/news/20130714/240740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s.ltn.com.tw/news/society/breakingnews/2794238" TargetMode="External"/><Relationship Id="rId11" Type="http://schemas.openxmlformats.org/officeDocument/2006/relationships/hyperlink" Target="https://news.tvbs.com.tw/fun/895501" TargetMode="External"/><Relationship Id="rId5" Type="http://schemas.openxmlformats.org/officeDocument/2006/relationships/hyperlink" Target="https://imgur.com/gallery/RfHFz" TargetMode="External"/><Relationship Id="rId10" Type="http://schemas.openxmlformats.org/officeDocument/2006/relationships/hyperlink" Target="https://news.tvbs.com.tw/fun/1134858" TargetMode="External"/><Relationship Id="rId4" Type="http://schemas.openxmlformats.org/officeDocument/2006/relationships/hyperlink" Target="https://en.wikipedia.org/wiki/Roy_Sullivanhttps:/imgur.com/gallery/RfHFz" TargetMode="External"/><Relationship Id="rId9" Type="http://schemas.openxmlformats.org/officeDocument/2006/relationships/hyperlink" Target="https://www.chinatimes.com/newspapers/20130715000289-260102?chdt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ixabay.com/photos/lightning-storm-arizona-monsoon-115802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y_Sulliva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gur.com/gallery/RfHF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tvbs.com.tw/fun/113485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機關安全維護宣導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-</a:t>
            </a:r>
            <a:r>
              <a:rPr lang="zh-TW" altLang="en-US" smtClean="0">
                <a:latin typeface="王漢宗特明體一標準" pitchFamily="18" charset="-120"/>
                <a:ea typeface="王漢宗特明體一標準" pitchFamily="18" charset="-120"/>
              </a:rPr>
              <a:t>雷擊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資料來源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altLang="zh-TW" u="sng" dirty="0" smtClean="0">
                <a:latin typeface="王漢宗特明體一標準" pitchFamily="18" charset="-120"/>
                <a:ea typeface="王漢宗特明體一標準" pitchFamily="18" charset="-120"/>
                <a:hlinkClick r:id="rId2"/>
              </a:rPr>
              <a:t>https://www.ettoday.net/news/20130714/240740.htm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 </a:t>
            </a:r>
            <a:endParaRPr lang="zh-TW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0"/>
            <a:r>
              <a:rPr lang="en-US" altLang="zh-TW" u="sng" dirty="0" smtClean="0">
                <a:latin typeface="王漢宗特明體一標準" pitchFamily="18" charset="-120"/>
                <a:ea typeface="王漢宗特明體一標準" pitchFamily="18" charset="-120"/>
                <a:hlinkClick r:id="rId3"/>
              </a:rPr>
              <a:t>https://news.cts.com.tw/cts/general/201703/201703021856242.html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 </a:t>
            </a:r>
            <a:endParaRPr lang="zh-TW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0"/>
            <a:r>
              <a:rPr lang="en-US" altLang="zh-TW" u="sng" dirty="0" smtClean="0">
                <a:latin typeface="王漢宗特明體一標準" pitchFamily="18" charset="-120"/>
                <a:ea typeface="王漢宗特明體一標準" pitchFamily="18" charset="-120"/>
                <a:hlinkClick r:id="rId4"/>
              </a:rPr>
              <a:t>https://en.wikipedia.org/wiki/Roy_Sullivanhttps://</a:t>
            </a:r>
            <a:r>
              <a:rPr lang="en-US" altLang="zh-TW" u="sng" dirty="0" smtClean="0">
                <a:latin typeface="王漢宗特明體一標準" pitchFamily="18" charset="-120"/>
                <a:ea typeface="王漢宗特明體一標準" pitchFamily="18" charset="-120"/>
                <a:hlinkClick r:id="rId4"/>
              </a:rPr>
              <a:t>imgur.com/gallery/RfHFz</a:t>
            </a:r>
            <a:endParaRPr lang="en-US" altLang="zh-TW" u="sng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0"/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  <a:hlinkClick r:id="rId5"/>
              </a:rPr>
              <a:t>https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  <a:hlinkClick r:id="rId5"/>
              </a:rPr>
              <a:t>://imgur.com/gallery/RfHFz</a:t>
            </a:r>
            <a:endParaRPr lang="zh-TW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0"/>
            <a:r>
              <a:rPr lang="en-US" altLang="zh-TW" u="sng" dirty="0" smtClean="0">
                <a:latin typeface="王漢宗特明體一標準" pitchFamily="18" charset="-120"/>
                <a:ea typeface="王漢宗特明體一標準" pitchFamily="18" charset="-120"/>
                <a:hlinkClick r:id="rId6"/>
              </a:rPr>
              <a:t>https://news.ltn.com.tw/news/society/breakingnews/2794238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 </a:t>
            </a:r>
            <a:endParaRPr lang="zh-TW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0"/>
            <a:r>
              <a:rPr lang="en-US" altLang="zh-TW" u="sng" dirty="0" smtClean="0">
                <a:latin typeface="王漢宗特明體一標準" pitchFamily="18" charset="-120"/>
                <a:ea typeface="王漢宗特明體一標準" pitchFamily="18" charset="-120"/>
                <a:hlinkClick r:id="rId7"/>
              </a:rPr>
              <a:t>https://news.ltn.com.tw/news/society/paper/1115635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 </a:t>
            </a:r>
            <a:endParaRPr lang="zh-TW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0"/>
            <a:r>
              <a:rPr lang="en-US" altLang="zh-TW" u="sng" dirty="0" smtClean="0">
                <a:latin typeface="王漢宗特明體一標準" pitchFamily="18" charset="-120"/>
                <a:ea typeface="王漢宗特明體一標準" pitchFamily="18" charset="-120"/>
                <a:hlinkClick r:id="rId8"/>
              </a:rPr>
              <a:t>https://news.ltn.com.tw/news/focus/paper/1012608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 </a:t>
            </a:r>
            <a:endParaRPr lang="zh-TW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0"/>
            <a:r>
              <a:rPr lang="en-US" altLang="zh-TW" u="sng" dirty="0" smtClean="0">
                <a:latin typeface="王漢宗特明體一標準" pitchFamily="18" charset="-120"/>
                <a:ea typeface="王漢宗特明體一標準" pitchFamily="18" charset="-120"/>
                <a:hlinkClick r:id="rId9"/>
              </a:rPr>
              <a:t>https://www.chinatimes.com/newspapers/20130715000289-260102?chdtv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 </a:t>
            </a:r>
            <a:endParaRPr lang="zh-TW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0"/>
            <a:r>
              <a:rPr lang="en-US" altLang="zh-TW" u="sng" dirty="0" smtClean="0">
                <a:latin typeface="王漢宗特明體一標準" pitchFamily="18" charset="-120"/>
                <a:ea typeface="王漢宗特明體一標準" pitchFamily="18" charset="-120"/>
                <a:hlinkClick r:id="rId10"/>
              </a:rPr>
              <a:t>https://news.tvbs.com.tw/fun/1134858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 </a:t>
            </a:r>
            <a:endParaRPr lang="zh-TW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0"/>
            <a:r>
              <a:rPr lang="en-US" altLang="zh-TW" u="sng" dirty="0" smtClean="0">
                <a:latin typeface="王漢宗特明體一標準" pitchFamily="18" charset="-120"/>
                <a:ea typeface="王漢宗特明體一標準" pitchFamily="18" charset="-120"/>
                <a:hlinkClick r:id="rId11"/>
              </a:rPr>
              <a:t>https://news.tvbs.com.tw/fun/895501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 </a:t>
            </a:r>
            <a:endParaRPr lang="zh-TW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0"/>
            <a:r>
              <a:rPr lang="en-US" altLang="zh-TW" u="sng" dirty="0" smtClean="0">
                <a:latin typeface="王漢宗特明體一標準" pitchFamily="18" charset="-120"/>
                <a:ea typeface="王漢宗特明體一標準" pitchFamily="18" charset="-120"/>
                <a:hlinkClick r:id="rId12"/>
              </a:rPr>
              <a:t>https://www.thenewslens.com/article/96376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 </a:t>
            </a:r>
            <a:endParaRPr lang="zh-TW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0"/>
            <a:r>
              <a:rPr lang="en-US" altLang="zh-TW" u="sng" dirty="0" smtClean="0">
                <a:latin typeface="王漢宗特明體一標準" pitchFamily="18" charset="-120"/>
                <a:ea typeface="王漢宗特明體一標準" pitchFamily="18" charset="-120"/>
                <a:hlinkClick r:id="rId13"/>
              </a:rPr>
              <a:t>https://www.cwb.gov.tw/V7/knowledge/encyclopedia/me027.htm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 </a:t>
            </a:r>
            <a:endParaRPr lang="zh-TW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前言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52528"/>
          </a:xfrm>
        </p:spPr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走在路上被雷劈聽起來好像對正常人十分很遙遠，但事實上，發生機會並不算太低。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endParaRPr lang="en-US" altLang="zh-TW" sz="1200" dirty="0" smtClean="0">
              <a:hlinkClick r:id="rId2"/>
            </a:endParaRPr>
          </a:p>
          <a:p>
            <a:r>
              <a:rPr lang="zh-TW" altLang="en-US" sz="1200" smtClean="0">
                <a:hlinkClick r:id="rId2"/>
              </a:rPr>
              <a:t>圖片來源：</a:t>
            </a:r>
            <a:r>
              <a:rPr lang="en-US" altLang="zh-TW" sz="1200" smtClean="0">
                <a:hlinkClick r:id="rId2"/>
              </a:rPr>
              <a:t>https</a:t>
            </a:r>
            <a:r>
              <a:rPr lang="en-US" altLang="zh-TW" sz="1200" dirty="0" smtClean="0">
                <a:hlinkClick r:id="rId2"/>
              </a:rPr>
              <a:t>://pixabay.com/photos/lightning-storm-arizona-monsoon-1158027/</a:t>
            </a:r>
            <a:endParaRPr lang="zh-TW" altLang="en-US" sz="1200" dirty="0"/>
          </a:p>
        </p:txBody>
      </p:sp>
      <p:pic>
        <p:nvPicPr>
          <p:cNvPr id="4" name="Picture 2" descr="C:\Users\sp1699\Downloads\lightning-1158027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6552728" cy="3139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被雷打到的機率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?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全球每年因雷擊而死的人數高達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3000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人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一個人一輩子被閃電電過機率預估高達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1/10000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，一個人一年中被閃電電到的機率約為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1/286000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</p:txBody>
      </p:sp>
      <p:pic>
        <p:nvPicPr>
          <p:cNvPr id="2050" name="Picture 2" descr="C:\行政\機密安全ppt\10805\133405392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284984"/>
            <a:ext cx="2476500" cy="272415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95536" y="4437112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右圖這位仁兄名為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Roy Cleveland Sullivan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，是金氏世界紀錄中被雷擊過最多次的人，一共被天打雷劈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7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次，不過他並非死於雷擊，最後在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71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歲時因為告白失敗自殺而死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。圖驗來源：</a:t>
            </a:r>
            <a:r>
              <a:rPr lang="en-US" altLang="zh-TW" dirty="0" smtClean="0">
                <a:hlinkClick r:id="rId3"/>
              </a:rPr>
              <a:t>https://en.wikipedia.org/wiki/Roy_Sullivan</a:t>
            </a:r>
            <a:endParaRPr lang="zh-TW" altLang="en-US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我國實際案例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108/5/17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清晨，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名年約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48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歲女性登山客，在玉山主峰遭到雷擊，致左半身無知覺，但意識清楚。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106/7/1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新北市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37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歲康姓女子騎車途中機車把手疑遭雷擊，連人帶車滑行約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10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公尺，撞上道路內側護欄，一度昏厥。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102/7/14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高雄市港都水上救生協會成員於西子灣訓練時遭雷擊，造成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死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3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傷。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雷擊對人體的危害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被雷擊後，會因為電流經過人體並沿途釋放熱能而製造傷害，常見傷害包括心室纖維震顫、中樞神經系統受損，、肌肉麻痺引發呼吸終止、溶血、蛋白凝固、血管血栓形成、脫水、肌肉和關節分離等。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  <p:pic>
        <p:nvPicPr>
          <p:cNvPr id="3074" name="Picture 2" descr="C:\行政\機密安全ppt\10805\下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1990725" cy="230505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131840" y="4365104"/>
            <a:ext cx="6012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王漢宗特明體一標準" pitchFamily="18" charset="-120"/>
                <a:ea typeface="王漢宗特明體一標準" pitchFamily="18" charset="-120"/>
              </a:rPr>
              <a:t>電流經過的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部位會在皮膚上形成紅色或薔薇色、枝狀或燕尾狀的斑紋，稱為雷擊紋。雷擊紋一般在死後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24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小時後消失，但存活者的雷擊紋可能會數日不散。左圖為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Roy Cleveland Sullivan 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被雷擊中後的雷擊紋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。圖片來源：</a:t>
            </a:r>
            <a:r>
              <a:rPr lang="en-US" altLang="zh-TW" dirty="0" smtClean="0">
                <a:hlinkClick r:id="rId3"/>
              </a:rPr>
              <a:t>https://imgur.com/gallery/RfHFz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雷擊對建築物及交通工具的危害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雖然混凝土不導電，但是雷擊強大的高熱仍可能引發火災，且電流經過的線路可能因超出負荷而報銷。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r>
              <a:rPr lang="zh-TW" altLang="en-US" dirty="0">
                <a:latin typeface="王漢宗特明體一標準" pitchFamily="18" charset="-120"/>
                <a:ea typeface="王漢宗特明體一標準" pitchFamily="18" charset="-120"/>
              </a:rPr>
              <a:t>飛機也可能同樣因高熱及電流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引發機體或電子設備毀損。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</p:txBody>
      </p:sp>
      <p:pic>
        <p:nvPicPr>
          <p:cNvPr id="4098" name="Picture 2" descr="C:\行政\機密安全ppt\10805\20190519093534-9663f0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4315865" cy="2426656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4932040" y="4077072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華航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架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A330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飛機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108/5/17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從台北飛往香港，途中遭遇雷擊，造成機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鼻雷達罩受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損，基於飛行安全，回程時只好向國泰航空商借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個機鼻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。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(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圖片來源：</a:t>
            </a:r>
            <a:r>
              <a:rPr lang="en-US" altLang="zh-TW" dirty="0" smtClean="0">
                <a:hlinkClick r:id="rId3"/>
              </a:rPr>
              <a:t>https://news.tvbs.com.tw/fun/1134858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)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防範雷擊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(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一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)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對於雷擊的預防措施：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1"/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下雷雨時，不要靠近孤立而突出的目標物</a:t>
            </a:r>
            <a:r>
              <a:rPr lang="zh-TW" altLang="en-US" dirty="0">
                <a:latin typeface="王漢宗特明體一標準" pitchFamily="18" charset="-120"/>
                <a:ea typeface="王漢宗特明體一標準" pitchFamily="18" charset="-120"/>
              </a:rPr>
              <a:t>，也嚴禁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站在空曠的高地上。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1"/>
            <a:r>
              <a:rPr lang="zh-TW" altLang="en-US" dirty="0">
                <a:latin typeface="王漢宗特明體一標準" pitchFamily="18" charset="-120"/>
                <a:ea typeface="王漢宗特明體一標準" pitchFamily="18" charset="-120"/>
              </a:rPr>
              <a:t>不要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靠近金屬和潮溼物體。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1"/>
            <a:r>
              <a:rPr lang="zh-TW" altLang="en-US" dirty="0">
                <a:latin typeface="王漢宗特明體一標準" pitchFamily="18" charset="-120"/>
                <a:ea typeface="王漢宗特明體一標準" pitchFamily="18" charset="-120"/>
              </a:rPr>
              <a:t>避免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下水。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1"/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車輛對閃電防禦功能不錯，</a:t>
            </a:r>
            <a:r>
              <a:rPr lang="zh-TW" altLang="en-US" dirty="0">
                <a:latin typeface="王漢宗特明體一標準" pitchFamily="18" charset="-120"/>
                <a:ea typeface="王漢宗特明體一標準" pitchFamily="18" charset="-120"/>
              </a:rPr>
              <a:t>但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天線盡量收起來。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1"/>
            <a:r>
              <a:rPr lang="zh-TW" altLang="en-US" dirty="0">
                <a:latin typeface="王漢宗特明體一標準" pitchFamily="18" charset="-120"/>
                <a:ea typeface="王漢宗特明體一標準" pitchFamily="18" charset="-120"/>
              </a:rPr>
              <a:t>山區的話避免躲在樹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下。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1"/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身形盡量越低越好，可以考慮貼在地面。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防範雷擊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(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二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大型建築物裝設避雷針。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r>
              <a:rPr lang="zh-TW" altLang="en-US" dirty="0">
                <a:latin typeface="王漢宗特明體一標準" pitchFamily="18" charset="-120"/>
                <a:ea typeface="王漢宗特明體一標準" pitchFamily="18" charset="-120"/>
              </a:rPr>
              <a:t>針對易受雷擊的地區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，盡量減少電路設備的負荷，以防因雷擊造成大量電流經過。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針對高大樹木可以考慮安裝避雷針，以防森林大火以及神木損毀。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endParaRPr lang="zh-TW" altLang="en-US" dirty="0"/>
          </a:p>
        </p:txBody>
      </p:sp>
      <p:pic>
        <p:nvPicPr>
          <p:cNvPr id="5122" name="Picture 2" descr="C:\行政\機密安全ppt\10805\800px-Alisan_old_god_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33055"/>
            <a:ext cx="2160240" cy="2881221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83568" y="4581128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日本技師小笠原富次郎於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1906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年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11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月發現的第一棵阿里山神木，高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53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公尺，樹齡達三千年以上，樹幹在距地面一公尺半高處的直徑是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4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公尺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66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公分，樹幹連接地面處的週圍達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23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公尺，但於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1956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年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6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月</a:t>
            </a:r>
            <a:r>
              <a:rPr lang="en-US" altLang="zh-TW" dirty="0" smtClean="0">
                <a:latin typeface="王漢宗特明體一標準" pitchFamily="18" charset="-120"/>
                <a:ea typeface="王漢宗特明體一標準" pitchFamily="18" charset="-120"/>
              </a:rPr>
              <a:t>7</a:t>
            </a:r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日遭雷擊不久後枯死，圖為神木遺址。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結語</a:t>
            </a:r>
            <a:endParaRPr lang="zh-TW" altLang="en-US" dirty="0"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有一些自然災害，雖然平常只是電視上的影響，但仍然有萬分之一的機率發生在生活周遭並造成莫大的危害，因此仍要防患於未然，仍須事前準備以把危害降至最低。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r>
              <a:rPr lang="zh-TW" altLang="en-US" dirty="0" smtClean="0">
                <a:latin typeface="王漢宗特明體一標準" pitchFamily="18" charset="-120"/>
                <a:ea typeface="王漢宗特明體一標準" pitchFamily="18" charset="-120"/>
              </a:rPr>
              <a:t>花蓮縣政府政風處關心您。</a:t>
            </a:r>
            <a:endParaRPr lang="en-US" altLang="zh-TW" dirty="0" smtClean="0">
              <a:latin typeface="王漢宗特明體一標準" pitchFamily="18" charset="-120"/>
              <a:ea typeface="王漢宗特明體一標準" pitchFamily="18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746</Words>
  <Application>Microsoft Office PowerPoint</Application>
  <PresentationFormat>如螢幕大小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機關安全維護宣導-雷擊</vt:lpstr>
      <vt:lpstr>前言</vt:lpstr>
      <vt:lpstr>被雷打到的機率?</vt:lpstr>
      <vt:lpstr>我國實際案例</vt:lpstr>
      <vt:lpstr>雷擊對人體的危害</vt:lpstr>
      <vt:lpstr>雷擊對建築物及交通工具的危害</vt:lpstr>
      <vt:lpstr>防範雷擊(一)</vt:lpstr>
      <vt:lpstr>防範雷擊(二)</vt:lpstr>
      <vt:lpstr>結語</vt:lpstr>
      <vt:lpstr>資料來源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sp1699</dc:creator>
  <cp:lastModifiedBy>sp1699</cp:lastModifiedBy>
  <cp:revision>46</cp:revision>
  <dcterms:created xsi:type="dcterms:W3CDTF">2019-05-21T00:30:20Z</dcterms:created>
  <dcterms:modified xsi:type="dcterms:W3CDTF">2019-06-27T03:56:54Z</dcterms:modified>
</cp:coreProperties>
</file>