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79EE5-60B8-4E27-94EF-7181D0759B5D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BE6CE-8202-4256-8479-2CBEF71966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C781A-B6A2-40E1-B0FC-711DBF656B56}" type="datetimeFigureOut">
              <a:rPr lang="zh-TW" altLang="en-US" smtClean="0"/>
              <a:t>2019/7/30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435AD-00A9-430E-9EE8-C0E2F698F2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王漢宗特明體一標準" pitchFamily="18" charset="-120"/>
                <a:ea typeface="王漢宗特明體一標準" pitchFamily="18" charset="-120"/>
              </a:rPr>
              <a:t>機關安全維護宣導</a:t>
            </a:r>
            <a:endParaRPr lang="zh-TW" altLang="en-US" sz="6000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tx1"/>
                </a:solidFill>
                <a:latin typeface="王漢宗特明體一標準" pitchFamily="18" charset="-120"/>
                <a:ea typeface="王漢宗特明體一標準" pitchFamily="18" charset="-120"/>
              </a:rPr>
              <a:t>公共意外責任險</a:t>
            </a:r>
            <a:endParaRPr lang="zh-TW" altLang="en-US" sz="6000" dirty="0">
              <a:solidFill>
                <a:schemeClr val="tx1"/>
              </a:solidFill>
              <a:latin typeface="王漢宗特明體一標準" pitchFamily="18" charset="-120"/>
              <a:ea typeface="王漢宗特明體一標準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公共意外責任險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爭議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1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理賠對象：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在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106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年發生的蝶戀花賞櫻團翻車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意外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中，旅行社雖有投保旅行業責任保險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，哥哥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卻無法申請因意外傷亡妹妹的保險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理賠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因民法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第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194 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條：「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不法侵害他人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致死者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，被害人之父、母、子、女及配偶，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雖非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財產上之損害，亦得請求賠償相當之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金額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。」，而哥哥為旁系血親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，旅行社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對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之不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負賠償責任，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保險公司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自亦無理賠責任。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公共意外責任險爭議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沒有保險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辦理活動通常除主辦方會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投保公共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意外責任險外，各縣、市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消費者保護自治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條例要求營業處所業者負有投保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公共意外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責任險之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義務，違反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者得處以罰鍰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前述「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拔河斷臂」事件，當時因未於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事前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辦妥保險事宜，以致臺北市政府負擔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高額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賠償金。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公共意外責任險爭議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保險理賠數額不足：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104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年的八仙塵暴事件，活動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主辦單位「玩色創意國際有限公司」與「瑞博國際整合行銷有限公司」及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八仙樂園雖事前分別向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2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家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產險公司投保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單一事件之理賠上限為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5,000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萬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元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，但本次事件總共近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484 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人受傷，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15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人死亡，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每人平均只獲賠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10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萬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元，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完全杯水車薪。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結語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為避免機關辦理活動之採購案發生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錯誤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及缺失，行政院公共工程委員會已彙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整「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常見保險錯誤及缺失態樣」及訂定「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機關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辦理保險事項檢核表」供參採使用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另不論主辦或參加人，注意活動有無投保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「公共意外責任險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」，並隨時提高警覺以防意外發生。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花蓮縣政府關心您。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前言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雖然討論安全時，通常以防患於未然為優先，但是事先防範不可能百分之百避免風險，對於災害不幸發生時應如何善後，仍須有所準備。</a:t>
            </a:r>
            <a:endParaRPr lang="en-US" altLang="zh-TW" dirty="0">
              <a:latin typeface="王漢宗特明體一標準" pitchFamily="18" charset="-120"/>
              <a:ea typeface="王漢宗特明體一標準" pitchFamily="18" charset="-120"/>
            </a:endParaRPr>
          </a:p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為使不幸受害者獲得合理權益保障，及避免政府支付大量賠償金，不論親自或委託民間機構辦理活動時，有關保險部分應如何處理，需要加以注意。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案例一：臺北市拔河斷臂事件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6"/>
          </a:xfrm>
        </p:spPr>
        <p:txBody>
          <a:bodyPr/>
          <a:lstStyle/>
          <a:p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臺北市政府和民間在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86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年共同舉辦一場試圖創下金氏世界紀錄的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拔河比賽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，因繩索繃斷，造成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數十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名參賽者輕重傷的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事故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pic>
        <p:nvPicPr>
          <p:cNvPr id="1026" name="Picture 2" descr="C:\行政\機密安全ppt\10807\1000041734000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56992"/>
            <a:ext cx="4509120" cy="3006080"/>
          </a:xfrm>
          <a:prstGeom prst="rect">
            <a:avLst/>
          </a:prstGeom>
          <a:noFill/>
        </p:spPr>
      </p:pic>
      <p:sp>
        <p:nvSpPr>
          <p:cNvPr id="6" name="內容版面配置區 2"/>
          <p:cNvSpPr txBox="1">
            <a:spLocks/>
          </p:cNvSpPr>
          <p:nvPr/>
        </p:nvSpPr>
        <p:spPr>
          <a:xfrm>
            <a:off x="5220072" y="3356992"/>
            <a:ext cx="3744416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dirty="0">
                <a:latin typeface="王漢宗特明體一標準" pitchFamily="18" charset="-120"/>
                <a:ea typeface="王漢宗特明體一標準" pitchFamily="18" charset="-120"/>
              </a:rPr>
              <a:t>本次意外造成四十八人輕傷、五人重傷，其中二人被斷繩扯斷手臂、一人脾臟破裂、脊椎受傷，導致癱瘓</a:t>
            </a:r>
            <a:r>
              <a:rPr lang="zh-TW" altLang="en-US" sz="2400" dirty="0" smtClean="0">
                <a:latin typeface="王漢宗特明體一標準" pitchFamily="18" charset="-120"/>
                <a:ea typeface="王漢宗特明體一標準" pitchFamily="18" charset="-120"/>
              </a:rPr>
              <a:t>。</a:t>
            </a:r>
            <a:endParaRPr lang="en-US" altLang="zh-TW" sz="2400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dirty="0" smtClean="0">
                <a:latin typeface="王漢宗特明體一標準" pitchFamily="18" charset="-120"/>
                <a:ea typeface="王漢宗特明體一標準" pitchFamily="18" charset="-120"/>
              </a:rPr>
              <a:t>台北市政府就此事已</a:t>
            </a:r>
            <a:r>
              <a:rPr lang="zh-TW" altLang="en-US" sz="2400" dirty="0">
                <a:latin typeface="王漢宗特明體一標準" pitchFamily="18" charset="-120"/>
                <a:ea typeface="王漢宗特明體一標準" pitchFamily="18" charset="-120"/>
              </a:rPr>
              <a:t>付出超過</a:t>
            </a:r>
            <a:r>
              <a:rPr lang="en-US" altLang="zh-TW" sz="2400" dirty="0">
                <a:latin typeface="王漢宗特明體一標準" pitchFamily="18" charset="-120"/>
                <a:ea typeface="王漢宗特明體一標準" pitchFamily="18" charset="-120"/>
              </a:rPr>
              <a:t>4200</a:t>
            </a:r>
            <a:r>
              <a:rPr lang="zh-TW" altLang="en-US" sz="2400" dirty="0">
                <a:latin typeface="王漢宗特明體一標準" pitchFamily="18" charset="-120"/>
                <a:ea typeface="王漢宗特明體一標準" pitchFamily="18" charset="-120"/>
              </a:rPr>
              <a:t>萬元的賠償</a:t>
            </a:r>
            <a:r>
              <a:rPr lang="zh-TW" altLang="en-US" sz="2400" dirty="0" smtClean="0">
                <a:latin typeface="王漢宗特明體一標準" pitchFamily="18" charset="-120"/>
                <a:ea typeface="王漢宗特明體一標準" pitchFamily="18" charset="-120"/>
              </a:rPr>
              <a:t>金。</a:t>
            </a:r>
            <a:endParaRPr kumimoji="0" lang="zh-TW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539552" y="6381328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 smtClean="0"/>
              <a:t>圖片來源：</a:t>
            </a:r>
            <a:r>
              <a:rPr lang="en-US" altLang="zh-TW" sz="1200" dirty="0" smtClean="0"/>
              <a:t>TVBS</a:t>
            </a:r>
            <a:endParaRPr lang="zh-TW" alt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案例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二：臺北市重陽節活動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臺北市政府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106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年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10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月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28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日重陽節舉辦「樂活山林健行登山活動」，因參與民眾比預期多出數倍，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發生推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擠濺血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事件。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臺北市衛生局統計共有二十三人擦傷，另有一人因胸悶自行就醫。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後來臺北市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政府補發了價值約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300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萬的宣導品。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保險概述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1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保險法之立法架構而言，可分為「財產保險」及「人身保險」：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財產保險：他以財物或無形利益為保險標的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(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火災保險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、海上保險、陸空保險、責任保險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、保證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保險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)</a:t>
            </a:r>
          </a:p>
          <a:p>
            <a:pPr lvl="1"/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人身保險：以人的壽命和身體為保險標的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(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人壽保險、健康保險、傷害保險及年金保險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)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保險概述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2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依損失是否為經濟上可得估計，將保險契約分為「損害保險（損失填補保險）」及「定額保險（定額給付保險）」。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原則上財產保險都屬於損害保險，不過消極保險（例如責任保險）在訂契約時無法確定標的之價值，須俟事故發生後始得加以計算。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pPr lvl="1"/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生命、身體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、健康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所受之抽象損害，因無法以金錢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加以估計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，必須事先約定賠償金額，故屬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定額保險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公共意外責任險性質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辦理活動應投保之保險種類為「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公共意外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責任險」，所謂「責任保險」指的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是責任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保險人於被保險人對於第三人，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依法應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負賠償責任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endParaRPr lang="en-US" altLang="zh-TW" dirty="0">
              <a:latin typeface="王漢宗特明體一標準" pitchFamily="18" charset="-120"/>
              <a:ea typeface="王漢宗特明體一標準" pitchFamily="18" charset="-120"/>
            </a:endParaRPr>
          </a:p>
          <a:p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目的主要為承擔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被保險人對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第三人的賠償責任，填補「被保險人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」之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經濟損失，附帶兼有保障「受害第三人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」之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效果。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保險的主體一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保險契約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之當事人一方為「保險人」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，即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經營保險事業之各種組織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，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另一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方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為「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要保人」，指對保險標的具有保險利益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，向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保險人申請訂立保險契約，並負有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交付保險費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義務之人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不過於採購公共意外責任險之契約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中，究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應以廠商還是機關為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「被保險人」而有賠償請求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權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?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 「受益人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」又是誰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?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保險的主體二</a:t>
            </a:r>
            <a:endParaRPr lang="zh-TW" altLang="en-US" dirty="0">
              <a:latin typeface="王漢宗特明體一標準" pitchFamily="18" charset="-120"/>
              <a:ea typeface="王漢宗特明體一標準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依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行政院公共工程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委員會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98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年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6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月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5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日工程企字第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09800244730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號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函：「避免機關列為共同被保險人後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，其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不得同時為第三人，而無法受責任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保險所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保障，是以，機關亦不列為共同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被保險人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」，故應以「廠商」為被保險人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。</a:t>
            </a:r>
            <a:endParaRPr lang="en-US" altLang="zh-TW" dirty="0" smtClean="0">
              <a:latin typeface="王漢宗特明體一標準" pitchFamily="18" charset="-120"/>
              <a:ea typeface="王漢宗特明體一標準" pitchFamily="18" charset="-120"/>
            </a:endParaRPr>
          </a:p>
          <a:p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另依行政院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金融監督管理委員會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98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年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4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月</a:t>
            </a:r>
            <a:r>
              <a:rPr lang="en-US" altLang="zh-TW" dirty="0" smtClean="0">
                <a:latin typeface="王漢宗特明體一標準" pitchFamily="18" charset="-120"/>
                <a:ea typeface="王漢宗特明體一標準" pitchFamily="18" charset="-120"/>
              </a:rPr>
              <a:t>8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日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金管保二字第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09802522050 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號函：「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財產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保險之功能在於保險事故發生時填補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被保險人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損失，並無另行約定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『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受益人</a:t>
            </a:r>
            <a:r>
              <a:rPr lang="en-US" altLang="zh-TW" dirty="0">
                <a:latin typeface="王漢宗特明體一標準" pitchFamily="18" charset="-120"/>
                <a:ea typeface="王漢宗特明體一標準" pitchFamily="18" charset="-120"/>
              </a:rPr>
              <a:t>』</a:t>
            </a:r>
            <a:r>
              <a:rPr lang="zh-TW" altLang="en-US" dirty="0" smtClean="0">
                <a:latin typeface="王漢宗特明體一標準" pitchFamily="18" charset="-120"/>
                <a:ea typeface="王漢宗特明體一標準" pitchFamily="18" charset="-120"/>
              </a:rPr>
              <a:t>之必要</a:t>
            </a:r>
            <a:r>
              <a:rPr lang="zh-TW" altLang="en-US" dirty="0">
                <a:latin typeface="王漢宗特明體一標準" pitchFamily="18" charset="-120"/>
                <a:ea typeface="王漢宗特明體一標準" pitchFamily="18" charset="-120"/>
              </a:rPr>
              <a:t>」。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1037</Words>
  <Application>Microsoft Office PowerPoint</Application>
  <PresentationFormat>如螢幕大小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機關安全維護宣導</vt:lpstr>
      <vt:lpstr>前言</vt:lpstr>
      <vt:lpstr>案例一：臺北市拔河斷臂事件</vt:lpstr>
      <vt:lpstr>案例二：臺北市重陽節活動</vt:lpstr>
      <vt:lpstr>保險概述1</vt:lpstr>
      <vt:lpstr>保險概述2</vt:lpstr>
      <vt:lpstr>公共意外責任險性質</vt:lpstr>
      <vt:lpstr>保險的主體一</vt:lpstr>
      <vt:lpstr>保險的主體二</vt:lpstr>
      <vt:lpstr>公共意外責任險爭議1</vt:lpstr>
      <vt:lpstr>公共意外責任險爭議2</vt:lpstr>
      <vt:lpstr>公共意外責任險爭議3</vt:lpstr>
      <vt:lpstr>結語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sp1699</dc:creator>
  <cp:lastModifiedBy>sp1699</cp:lastModifiedBy>
  <cp:revision>30</cp:revision>
  <dcterms:created xsi:type="dcterms:W3CDTF">2019-07-30T00:41:37Z</dcterms:created>
  <dcterms:modified xsi:type="dcterms:W3CDTF">2019-07-30T02:52:02Z</dcterms:modified>
</cp:coreProperties>
</file>